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6" r:id="rId1"/>
  </p:sldMasterIdLst>
  <p:notesMasterIdLst>
    <p:notesMasterId r:id="rId20"/>
  </p:notesMasterIdLst>
  <p:sldIdLst>
    <p:sldId id="256" r:id="rId2"/>
    <p:sldId id="258" r:id="rId3"/>
    <p:sldId id="259" r:id="rId4"/>
    <p:sldId id="261" r:id="rId5"/>
    <p:sldId id="275" r:id="rId6"/>
    <p:sldId id="284" r:id="rId7"/>
    <p:sldId id="276" r:id="rId8"/>
    <p:sldId id="274" r:id="rId9"/>
    <p:sldId id="262" r:id="rId10"/>
    <p:sldId id="281" r:id="rId11"/>
    <p:sldId id="282" r:id="rId12"/>
    <p:sldId id="283" r:id="rId13"/>
    <p:sldId id="278" r:id="rId14"/>
    <p:sldId id="279" r:id="rId15"/>
    <p:sldId id="285" r:id="rId16"/>
    <p:sldId id="266" r:id="rId17"/>
    <p:sldId id="280" r:id="rId18"/>
    <p:sldId id="273" r:id="rId19"/>
  </p:sldIdLst>
  <p:sldSz cx="12192000" cy="6858000"/>
  <p:notesSz cx="7077075" cy="9028113"/>
  <p:embeddedFontLst>
    <p:embeddedFont>
      <p:font typeface="Calibri" panose="020F0502020204030204" pitchFamily="34" charset="0"/>
      <p:regular r:id="rId21"/>
      <p:bold r:id="rId22"/>
      <p:italic r:id="rId23"/>
      <p:boldItalic r:id="rId24"/>
    </p:embeddedFont>
    <p:embeddedFont>
      <p:font typeface="Corsiva" pitchFamily="2" charset="-79"/>
      <p:regular r:id="rId25"/>
      <p:bold r:id="rId26"/>
      <p:italic r:id="rId27"/>
      <p:boldItalic r:id="rId28"/>
    </p:embeddedFont>
    <p:embeddedFont>
      <p:font typeface="Gill Sans" panose="020B0502020104020203" pitchFamily="34" charset="-79"/>
      <p:regular r:id="rId29"/>
      <p:bold r:id="rId30"/>
    </p:embeddedFont>
    <p:embeddedFont>
      <p:font typeface="Malgun Gothic" panose="020B0503020000020004" pitchFamily="34" charset="-127"/>
      <p:regular r:id="rId31"/>
      <p:bold r:id="rId32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251">
          <p15:clr>
            <a:srgbClr val="A4A3A4"/>
          </p15:clr>
        </p15:guide>
        <p15:guide id="2" orient="horz" pos="3158">
          <p15:clr>
            <a:srgbClr val="A4A3A4"/>
          </p15:clr>
        </p15:guide>
        <p15:guide id="3" orient="horz" pos="981">
          <p15:clr>
            <a:srgbClr val="A4A3A4"/>
          </p15:clr>
        </p15:guide>
        <p15:guide id="4" pos="3840">
          <p15:clr>
            <a:srgbClr val="A4A3A4"/>
          </p15:clr>
        </p15:guide>
        <p15:guide id="5" pos="575">
          <p15:clr>
            <a:srgbClr val="A4A3A4"/>
          </p15:clr>
        </p15:guide>
        <p15:guide id="6" pos="7105">
          <p15:clr>
            <a:srgbClr val="A4A3A4"/>
          </p15:clr>
        </p15:guide>
        <p15:guide id="7" pos="7408">
          <p15:clr>
            <a:srgbClr val="A4A3A4"/>
          </p15:clr>
        </p15:guide>
        <p15:guide id="8" pos="302">
          <p15:clr>
            <a:srgbClr val="A4A3A4"/>
          </p15:clr>
        </p15:guide>
        <p15:guide id="9" pos="1965">
          <p15:clr>
            <a:srgbClr val="A4A3A4"/>
          </p15:clr>
        </p15:guide>
        <p15:guide id="10" pos="5700">
          <p15:clr>
            <a:srgbClr val="A4A3A4"/>
          </p15:clr>
        </p15:guide>
        <p15:guide id="11" pos="4384">
          <p15:clr>
            <a:srgbClr val="A4A3A4"/>
          </p15:clr>
        </p15:guide>
        <p15:guide id="12" orient="horz" pos="3294">
          <p15:clr>
            <a:srgbClr val="A4A3A4"/>
          </p15:clr>
        </p15:guide>
        <p15:guide id="13" orient="horz" pos="216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44">
          <p15:clr>
            <a:srgbClr val="A4A3A4"/>
          </p15:clr>
        </p15:guide>
        <p15:guide id="2" pos="2229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C64C619D-DF47-4AF5-B233-3755BAFCB225}">
  <a:tblStyle styleId="{C64C619D-DF47-4AF5-B233-3755BAFCB22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07EF127-01F2-4E8A-A271-32F66C398744}" styleName="Table_1">
    <a:wholeTbl>
      <a:tcTxStyle b="off" i="off">
        <a:font>
          <a:latin typeface="Calibri"/>
          <a:ea typeface="Calibri"/>
          <a:cs typeface="Calibri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FFFFFF">
              <a:alpha val="0"/>
            </a:srgbClr>
          </a:solidFill>
        </a:fill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9373"/>
    <p:restoredTop sz="75374"/>
  </p:normalViewPr>
  <p:slideViewPr>
    <p:cSldViewPr snapToGrid="0">
      <p:cViewPr>
        <p:scale>
          <a:sx n="87" d="100"/>
          <a:sy n="87" d="100"/>
        </p:scale>
        <p:origin x="88" y="264"/>
      </p:cViewPr>
      <p:guideLst>
        <p:guide orient="horz" pos="2251"/>
        <p:guide orient="horz" pos="3158"/>
        <p:guide orient="horz" pos="981"/>
        <p:guide pos="3840"/>
        <p:guide pos="575"/>
        <p:guide pos="7105"/>
        <p:guide pos="7408"/>
        <p:guide pos="302"/>
        <p:guide pos="1965"/>
        <p:guide pos="5700"/>
        <p:guide pos="4384"/>
        <p:guide orient="horz" pos="3294"/>
        <p:guide orient="horz" pos="2160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100" d="100"/>
          <a:sy n="100" d="100"/>
        </p:scale>
        <p:origin x="0" y="0"/>
      </p:cViewPr>
      <p:guideLst>
        <p:guide orient="horz" pos="2844"/>
        <p:guide pos="2229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font" Target="fonts/font1.fntdata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5.fntdata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29" Type="http://schemas.openxmlformats.org/officeDocument/2006/relationships/font" Target="fonts/font9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4.fntdata"/><Relationship Id="rId32" Type="http://schemas.openxmlformats.org/officeDocument/2006/relationships/font" Target="fonts/font12.fntdata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3.fntdata"/><Relationship Id="rId28" Type="http://schemas.openxmlformats.org/officeDocument/2006/relationships/font" Target="fonts/font8.fntdata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font" Target="fonts/font1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2.fntdata"/><Relationship Id="rId27" Type="http://schemas.openxmlformats.org/officeDocument/2006/relationships/font" Target="fonts/font7.fntdata"/><Relationship Id="rId30" Type="http://schemas.openxmlformats.org/officeDocument/2006/relationships/font" Target="fonts/font10.fntdata"/><Relationship Id="rId35" Type="http://schemas.openxmlformats.org/officeDocument/2006/relationships/theme" Target="theme/theme1.xml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png>
</file>

<file path=ppt/media/image2.jpg>
</file>

<file path=ppt/media/image3.png>
</file>

<file path=ppt/media/image4.jpg>
</file>

<file path=ppt/media/image5.jp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4008705" y="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79" name="Google Shape;79;p2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2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0242180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11794961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7619088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754156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03870405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7276821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9" name="Google Shape;219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20" name="Google Shape;220;p10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1" name="Google Shape;221;p10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16</a:t>
            </a:fld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07127031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1" name="Google Shape;281;p17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82" name="Google Shape;282;p17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3" name="Google Shape;283;p17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18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Google Shape;93;p3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4" name="Google Shape;94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Google Shape;163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64" name="Google Shape;164;p8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5" name="Google Shape;165;p8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4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안녕하세요 발표를 맡은 </a:t>
            </a:r>
            <a:r>
              <a:rPr lang="ko-KR" altLang="en-US" dirty="0" err="1"/>
              <a:t>고가영</a:t>
            </a:r>
            <a:r>
              <a:rPr lang="ko-KR" altLang="en-US" dirty="0"/>
              <a:t> 선임입니다</a:t>
            </a: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ko-KR" altLang="en-US" dirty="0"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altLang="en-US" dirty="0"/>
              <a:t>저는 올해 자바스크립트 프레임워크 중에 하나인 </a:t>
            </a:r>
            <a:r>
              <a:rPr lang="ko-KR" altLang="en-US" dirty="0" err="1"/>
              <a:t>리액트를</a:t>
            </a:r>
            <a:r>
              <a:rPr lang="ko-KR" altLang="en-US" dirty="0"/>
              <a:t> 배워 간단한 산출물을 내는 것을 목표로 잡았습니다</a:t>
            </a:r>
            <a:endParaRPr dirty="0"/>
          </a:p>
        </p:txBody>
      </p:sp>
      <p:sp>
        <p:nvSpPr>
          <p:cNvPr id="180" name="Google Shape;180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498845553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291586709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9816829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203" name="Google Shape;203;p6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204" name="Google Shape;204;p6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961542436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Google Shape;186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530225" y="677863"/>
            <a:ext cx="6016625" cy="33845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7" name="Google Shape;187;p9:notes"/>
          <p:cNvSpPr txBox="1">
            <a:spLocks noGrp="1"/>
          </p:cNvSpPr>
          <p:nvPr>
            <p:ph type="body" idx="1"/>
          </p:nvPr>
        </p:nvSpPr>
        <p:spPr>
          <a:xfrm>
            <a:off x="707708" y="4288354"/>
            <a:ext cx="5661660" cy="406265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8" name="Google Shape;188;p9:notes"/>
          <p:cNvSpPr txBox="1">
            <a:spLocks noGrp="1"/>
          </p:cNvSpPr>
          <p:nvPr>
            <p:ph type="sldNum" idx="12"/>
          </p:nvPr>
        </p:nvSpPr>
        <p:spPr>
          <a:xfrm>
            <a:off x="4008705" y="8575140"/>
            <a:ext cx="3066733" cy="45140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4.jp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본문_제목">
  <p:cSld name="본문_제목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2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2"/>
          <p:cNvSpPr/>
          <p:nvPr/>
        </p:nvSpPr>
        <p:spPr>
          <a:xfrm>
            <a:off x="0" y="188640"/>
            <a:ext cx="101600" cy="540000"/>
          </a:xfrm>
          <a:prstGeom prst="rect">
            <a:avLst/>
          </a:pr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8" name="Google Shape;18;p2"/>
          <p:cNvSpPr/>
          <p:nvPr/>
        </p:nvSpPr>
        <p:spPr>
          <a:xfrm>
            <a:off x="0" y="6494583"/>
            <a:ext cx="12192000" cy="367355"/>
          </a:xfrm>
          <a:custGeom>
            <a:avLst/>
            <a:gdLst/>
            <a:ahLst/>
            <a:cxnLst/>
            <a:rect l="l" t="t" r="r" b="b"/>
            <a:pathLst>
              <a:path w="12192000" h="444500" extrusionOk="0">
                <a:moveTo>
                  <a:pt x="11544300" y="0"/>
                </a:moveTo>
                <a:lnTo>
                  <a:pt x="12192000" y="0"/>
                </a:lnTo>
                <a:lnTo>
                  <a:pt x="12192000" y="444500"/>
                </a:lnTo>
                <a:lnTo>
                  <a:pt x="11286490" y="444500"/>
                </a:lnTo>
                <a:close/>
                <a:moveTo>
                  <a:pt x="0" y="0"/>
                </a:moveTo>
                <a:lnTo>
                  <a:pt x="10718800" y="0"/>
                </a:lnTo>
                <a:lnTo>
                  <a:pt x="10976610" y="444500"/>
                </a:lnTo>
                <a:lnTo>
                  <a:pt x="0" y="444500"/>
                </a:lnTo>
                <a:close/>
              </a:path>
            </a:pathLst>
          </a:cu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9" name="Google Shape;19;p2"/>
          <p:cNvSpPr txBox="1">
            <a:spLocks noGrp="1"/>
          </p:cNvSpPr>
          <p:nvPr>
            <p:ph type="ftr" idx="11"/>
          </p:nvPr>
        </p:nvSpPr>
        <p:spPr>
          <a:xfrm>
            <a:off x="3375112" y="6496813"/>
            <a:ext cx="544177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 b="0" i="0" u="none" strike="noStrike" cap="none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body" idx="1"/>
          </p:nvPr>
        </p:nvSpPr>
        <p:spPr>
          <a:xfrm>
            <a:off x="518000" y="859971"/>
            <a:ext cx="11194624" cy="537734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Malgun Gothic"/>
              <a:buNone/>
              <a:defRPr sz="1600" b="1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20"/>
              <a:buFont typeface="Malgun Gothic"/>
              <a:buNone/>
              <a:defRPr sz="14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200"/>
              <a:buFont typeface="Noto Sans Symbols"/>
              <a:buNone/>
              <a:defRPr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990"/>
              <a:buFont typeface="Noto Sans Symbols"/>
              <a:buNone/>
              <a:defRPr sz="11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900"/>
              <a:buFont typeface="Arial"/>
              <a:buNone/>
              <a:defRPr sz="10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pic>
        <p:nvPicPr>
          <p:cNvPr id="22" name="Google Shape;22;p2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428" y="6624719"/>
            <a:ext cx="860259" cy="132480"/>
          </a:xfrm>
          <a:prstGeom prst="rect">
            <a:avLst/>
          </a:prstGeom>
          <a:noFill/>
          <a:ln>
            <a:noFill/>
          </a:ln>
        </p:spPr>
      </p:pic>
      <p:sp>
        <p:nvSpPr>
          <p:cNvPr id="23" name="Google Shape;23;p2"/>
          <p:cNvSpPr txBox="1"/>
          <p:nvPr/>
        </p:nvSpPr>
        <p:spPr>
          <a:xfrm>
            <a:off x="11524890" y="0"/>
            <a:ext cx="667109" cy="226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Corsiva"/>
                <a:ea typeface="Corsiva"/>
                <a:cs typeface="Corsiva"/>
                <a:sym typeface="Corsiva"/>
              </a:rPr>
              <a:t>Confidential</a:t>
            </a:r>
            <a:endParaRPr sz="1000">
              <a:solidFill>
                <a:srgbClr val="FF00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표지-copyright">
  <p:cSld name="표지-copyright">
    <p:spTree>
      <p:nvGrpSpPr>
        <p:cNvPr id="1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Google Shape;25;p3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6" name="Google Shape;26;p3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82296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3145"/>
              </a:buClr>
              <a:buSzPts val="3200"/>
              <a:buFont typeface="Calibri"/>
              <a:buNone/>
              <a:defRPr sz="3200" b="0" i="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7" name="Google Shape;27;p3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8229600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8D98A8"/>
              </a:buClr>
              <a:buSzPts val="2000"/>
              <a:buNone/>
              <a:defRPr sz="2000" b="0" i="0">
                <a:solidFill>
                  <a:srgbClr val="8D98A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8" name="Google Shape;28;p3"/>
          <p:cNvSpPr txBox="1">
            <a:spLocks noGrp="1"/>
          </p:cNvSpPr>
          <p:nvPr>
            <p:ph type="dt" idx="10"/>
          </p:nvPr>
        </p:nvSpPr>
        <p:spPr>
          <a:xfrm>
            <a:off x="114670" y="6356350"/>
            <a:ext cx="141022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29" name="Google Shape;29;p3" descr="D:\DawonSoft\마케팅\브릭 CI\브릭_원본.png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296136" y="1772816"/>
            <a:ext cx="1839424" cy="213935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30" name="Google Shape;30;p3"/>
          <p:cNvGraphicFramePr/>
          <p:nvPr/>
        </p:nvGraphicFramePr>
        <p:xfrm>
          <a:off x="6663332" y="6356350"/>
          <a:ext cx="5481350" cy="381000"/>
        </p:xfrm>
        <a:graphic>
          <a:graphicData uri="http://schemas.openxmlformats.org/drawingml/2006/table">
            <a:tbl>
              <a:tblPr>
                <a:noFill/>
                <a:tableStyleId>{C64C619D-DF47-4AF5-B233-3755BAFCB225}</a:tableStyleId>
              </a:tblPr>
              <a:tblGrid>
                <a:gridCol w="54813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8100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900"/>
                        <a:buFont typeface="Malgun Gothic"/>
                        <a:buNone/>
                      </a:pPr>
                      <a:r>
                        <a:rPr lang="en-US" sz="900" b="0" i="1" u="none" strike="noStrike" cap="none">
                          <a:solidFill>
                            <a:srgbClr val="F2F2F2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Copyright ⓒ Brique Co., Ltd. All rights reserved.</a:t>
                      </a:r>
                      <a:endParaRPr/>
                    </a:p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F2F2F2"/>
                        </a:buClr>
                        <a:buSzPts val="900"/>
                        <a:buFont typeface="Malgun Gothic"/>
                        <a:buNone/>
                      </a:pPr>
                      <a:r>
                        <a:rPr lang="en-US" sz="900" b="0" i="1" u="none" strike="noStrike" cap="none">
                          <a:solidFill>
                            <a:srgbClr val="F2F2F2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㈜브릭의 사전 승인 없이 본 내용의 전부 또는 일부에 대한 복사, 전재, 배포, 사용을 금합니다.</a:t>
                      </a:r>
                      <a:endParaRPr/>
                    </a:p>
                  </a:txBody>
                  <a:tcPr marL="121700" marR="121700" marT="45725" marB="45725" anchor="b">
                    <a:lnL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000000">
                          <a:alpha val="0"/>
                        </a:srgbClr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</a:tbl>
          </a:graphicData>
        </a:graphic>
      </p:graphicFrame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  <p15:guide id="2" orient="horz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목차">
  <p:cSld name="목차">
    <p:spTree>
      <p:nvGrpSpPr>
        <p:cNvPr id="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4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3" name="Google Shape;33;p4"/>
          <p:cNvSpPr/>
          <p:nvPr/>
        </p:nvSpPr>
        <p:spPr>
          <a:xfrm>
            <a:off x="0" y="0"/>
            <a:ext cx="4572000" cy="6858000"/>
          </a:xfrm>
          <a:prstGeom prst="rect">
            <a:avLst/>
          </a:prstGeom>
          <a:solidFill>
            <a:srgbClr val="323F4F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Calibri"/>
              <a:buNone/>
            </a:pPr>
            <a:endParaRPr sz="1800" b="0" i="0" u="none" strike="noStrike" cap="non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4"/>
          <p:cNvSpPr txBox="1">
            <a:spLocks noGrp="1"/>
          </p:cNvSpPr>
          <p:nvPr>
            <p:ph type="body" idx="1"/>
          </p:nvPr>
        </p:nvSpPr>
        <p:spPr>
          <a:xfrm>
            <a:off x="292100" y="444500"/>
            <a:ext cx="40386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 b="1" i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35" name="Google Shape;35;p4"/>
          <p:cNvSpPr txBox="1">
            <a:spLocks noGrp="1"/>
          </p:cNvSpPr>
          <p:nvPr>
            <p:ph type="body" idx="2"/>
          </p:nvPr>
        </p:nvSpPr>
        <p:spPr>
          <a:xfrm>
            <a:off x="4965700" y="444500"/>
            <a:ext cx="6718300" cy="5664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b="1" i="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본문_제목_헤드라인">
  <p:cSld name="본문_제목_헤드라인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6"/>
          <p:cNvSpPr txBox="1">
            <a:spLocks noGrp="1"/>
          </p:cNvSpPr>
          <p:nvPr>
            <p:ph type="body" idx="1"/>
          </p:nvPr>
        </p:nvSpPr>
        <p:spPr>
          <a:xfrm>
            <a:off x="518000" y="1747812"/>
            <a:ext cx="11194624" cy="4489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lvl="0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Calibri"/>
              <a:buNone/>
              <a:defRPr sz="1600" b="1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20"/>
              <a:buFont typeface="Calibri"/>
              <a:buNone/>
              <a:defRPr sz="14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200"/>
              <a:buFont typeface="Calibri"/>
              <a:buNone/>
              <a:defRPr sz="12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00"/>
              <a:buFont typeface="Calibri"/>
              <a:buNone/>
              <a:defRPr sz="11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000"/>
              <a:buFont typeface="Calibri"/>
              <a:buNone/>
              <a:defRPr sz="1000" b="0" i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/>
          <p:nvPr/>
        </p:nvSpPr>
        <p:spPr>
          <a:xfrm>
            <a:off x="0" y="188640"/>
            <a:ext cx="101600" cy="540000"/>
          </a:xfrm>
          <a:prstGeom prst="rect">
            <a:avLst/>
          </a:pr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48" name="Google Shape;48;p6"/>
          <p:cNvSpPr txBox="1">
            <a:spLocks noGrp="1"/>
          </p:cNvSpPr>
          <p:nvPr>
            <p:ph type="body" idx="2"/>
          </p:nvPr>
        </p:nvSpPr>
        <p:spPr>
          <a:xfrm>
            <a:off x="518000" y="858776"/>
            <a:ext cx="11194624" cy="75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36000" rIns="91425" bIns="36000" anchor="t" anchorCtr="0">
            <a:noAutofit/>
          </a:bodyPr>
          <a:lstStyle>
            <a:lvl1pPr marL="457200" lvl="0" indent="-228600" algn="l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 i="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6"/>
          <p:cNvSpPr/>
          <p:nvPr/>
        </p:nvSpPr>
        <p:spPr>
          <a:xfrm>
            <a:off x="0" y="6494583"/>
            <a:ext cx="12192000" cy="367355"/>
          </a:xfrm>
          <a:custGeom>
            <a:avLst/>
            <a:gdLst/>
            <a:ahLst/>
            <a:cxnLst/>
            <a:rect l="l" t="t" r="r" b="b"/>
            <a:pathLst>
              <a:path w="12192000" h="444500" extrusionOk="0">
                <a:moveTo>
                  <a:pt x="11544300" y="0"/>
                </a:moveTo>
                <a:lnTo>
                  <a:pt x="12192000" y="0"/>
                </a:lnTo>
                <a:lnTo>
                  <a:pt x="12192000" y="444500"/>
                </a:lnTo>
                <a:lnTo>
                  <a:pt x="11286490" y="444500"/>
                </a:lnTo>
                <a:close/>
                <a:moveTo>
                  <a:pt x="0" y="0"/>
                </a:moveTo>
                <a:lnTo>
                  <a:pt x="10718800" y="0"/>
                </a:lnTo>
                <a:lnTo>
                  <a:pt x="10976610" y="444500"/>
                </a:lnTo>
                <a:lnTo>
                  <a:pt x="0" y="444500"/>
                </a:lnTo>
                <a:close/>
              </a:path>
            </a:pathLst>
          </a:cu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0" name="Google Shape;50;p6"/>
          <p:cNvSpPr txBox="1">
            <a:spLocks noGrp="1"/>
          </p:cNvSpPr>
          <p:nvPr>
            <p:ph type="ftr" idx="11"/>
          </p:nvPr>
        </p:nvSpPr>
        <p:spPr>
          <a:xfrm>
            <a:off x="3375112" y="6496813"/>
            <a:ext cx="544177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>
                <a:solidFill>
                  <a:schemeClr val="lt1"/>
                </a:solidFill>
              </a:defRPr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6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lvl="1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lvl="2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lvl="3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lvl="4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lvl="5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lvl="6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lvl="7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lvl="8" indent="0" algn="r">
              <a:spcBef>
                <a:spcPts val="0"/>
              </a:spcBef>
              <a:buNone/>
              <a:defRPr sz="1200">
                <a:solidFill>
                  <a:srgbClr val="1B3145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52" name="Google Shape;52;p6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 i="0"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pic>
        <p:nvPicPr>
          <p:cNvPr id="53" name="Google Shape;53;p6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128428" y="6624719"/>
            <a:ext cx="860259" cy="132480"/>
          </a:xfrm>
          <a:prstGeom prst="rect">
            <a:avLst/>
          </a:prstGeom>
          <a:noFill/>
          <a:ln>
            <a:noFill/>
          </a:ln>
        </p:spPr>
      </p:pic>
      <p:sp>
        <p:nvSpPr>
          <p:cNvPr id="54" name="Google Shape;54;p6"/>
          <p:cNvSpPr txBox="1"/>
          <p:nvPr/>
        </p:nvSpPr>
        <p:spPr>
          <a:xfrm>
            <a:off x="11524890" y="0"/>
            <a:ext cx="667109" cy="2265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36000" tIns="36000" rIns="36000" bIns="360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000">
                <a:solidFill>
                  <a:srgbClr val="FF0000"/>
                </a:solidFill>
                <a:latin typeface="Corsiva"/>
                <a:ea typeface="Corsiva"/>
                <a:cs typeface="Corsiva"/>
                <a:sym typeface="Corsiva"/>
              </a:rPr>
              <a:t>Confidential</a:t>
            </a:r>
            <a:endParaRPr sz="1000">
              <a:solidFill>
                <a:srgbClr val="FF0000"/>
              </a:solidFill>
              <a:latin typeface="Corsiva"/>
              <a:ea typeface="Corsiva"/>
              <a:cs typeface="Corsiva"/>
              <a:sym typeface="Corsiva"/>
            </a:endParaRP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간지">
  <p:cSld name="간지">
    <p:spTree>
      <p:nvGrpSpPr>
        <p:cNvPr id="1" name="Shape 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Google Shape;66;p8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69847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lvl="0" algn="ctr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2828"/>
              </a:buClr>
              <a:buSzPts val="4000"/>
              <a:buFont typeface="Calibri"/>
              <a:buNone/>
              <a:defRPr sz="4000" b="0" i="0">
                <a:solidFill>
                  <a:srgbClr val="2E282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8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6984776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ADC7"/>
              </a:buClr>
              <a:buSzPts val="2400"/>
              <a:buFont typeface="Noto Sans Symbols"/>
              <a:buChar char="▪"/>
              <a:defRPr sz="2400" b="0" i="0">
                <a:solidFill>
                  <a:srgbClr val="8FADC7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lvl="2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lvl="3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lvl="4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lvl="5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lvl="6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lvl="7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lvl="8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68" name="Google Shape;68;p8"/>
          <p:cNvSpPr txBox="1">
            <a:spLocks noGrp="1"/>
          </p:cNvSpPr>
          <p:nvPr>
            <p:ph type="dt" idx="10"/>
          </p:nvPr>
        </p:nvSpPr>
        <p:spPr>
          <a:xfrm>
            <a:off x="114670" y="6356350"/>
            <a:ext cx="1410226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ftr" idx="11"/>
          </p:nvPr>
        </p:nvSpPr>
        <p:spPr>
          <a:xfrm>
            <a:off x="2984499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</p:spTree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2160">
          <p15:clr>
            <a:srgbClr val="FBAE40"/>
          </p15:clr>
        </p15:guide>
      </p15:sldGuideLst>
    </p:ext>
  </p:extLs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마무리">
  <p:cSld name="마무리">
    <p:spTree>
      <p:nvGrpSpPr>
        <p:cNvPr id="1" name="Shape 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1" name="Google Shape;71;p9" descr="a"/>
          <p:cNvPicPr preferRelativeResize="0"/>
          <p:nvPr/>
        </p:nvPicPr>
        <p:blipFill rotWithShape="1">
          <a:blip r:embed="rId2">
            <a:alphaModFix/>
          </a:blip>
          <a:srcRect/>
          <a:stretch/>
        </p:blipFill>
        <p:spPr>
          <a:xfrm>
            <a:off x="2137512" y="281512"/>
            <a:ext cx="7557445" cy="5667768"/>
          </a:xfrm>
          <a:prstGeom prst="rect">
            <a:avLst/>
          </a:prstGeom>
          <a:noFill/>
          <a:ln>
            <a:noFill/>
          </a:ln>
        </p:spPr>
      </p:pic>
      <p:cxnSp>
        <p:nvCxnSpPr>
          <p:cNvPr id="72" name="Google Shape;72;p9"/>
          <p:cNvCxnSpPr/>
          <p:nvPr/>
        </p:nvCxnSpPr>
        <p:spPr>
          <a:xfrm>
            <a:off x="2712132" y="3573016"/>
            <a:ext cx="6624736" cy="1587"/>
          </a:xfrm>
          <a:prstGeom prst="straightConnector1">
            <a:avLst/>
          </a:prstGeom>
          <a:noFill/>
          <a:ln w="28575" cap="flat" cmpd="sng">
            <a:solidFill>
              <a:srgbClr val="A5A5A5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73" name="Google Shape;73;p9"/>
          <p:cNvSpPr txBox="1">
            <a:spLocks noGrp="1"/>
          </p:cNvSpPr>
          <p:nvPr>
            <p:ph type="body" idx="1"/>
          </p:nvPr>
        </p:nvSpPr>
        <p:spPr>
          <a:xfrm>
            <a:off x="4080309" y="2731343"/>
            <a:ext cx="3995911" cy="769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457200" lvl="0" indent="-228600" algn="ctr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i="0">
                <a:latin typeface="Calibri"/>
                <a:ea typeface="Calibri"/>
                <a:cs typeface="Calibri"/>
                <a:sym typeface="Calibri"/>
              </a:defRPr>
            </a:lvl1pPr>
            <a:lvl2pPr marL="914400" lvl="1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i="0">
                <a:latin typeface="Calibri"/>
                <a:ea typeface="Calibri"/>
                <a:cs typeface="Calibri"/>
                <a:sym typeface="Calibri"/>
              </a:defRPr>
            </a:lvl2pPr>
            <a:lvl3pPr marL="1371600" lvl="2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i="0">
                <a:latin typeface="Calibri"/>
                <a:ea typeface="Calibri"/>
                <a:cs typeface="Calibri"/>
                <a:sym typeface="Calibri"/>
              </a:defRPr>
            </a:lvl3pPr>
            <a:lvl4pPr marL="1828800" lvl="3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i="0">
                <a:latin typeface="Calibri"/>
                <a:ea typeface="Calibri"/>
                <a:cs typeface="Calibri"/>
                <a:sym typeface="Calibri"/>
              </a:defRPr>
            </a:lvl4pPr>
            <a:lvl5pPr marL="2286000" lvl="4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 i="0">
                <a:latin typeface="Calibri"/>
                <a:ea typeface="Calibri"/>
                <a:cs typeface="Calibri"/>
                <a:sym typeface="Calibri"/>
              </a:defRPr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4" name="Google Shape;74;p9"/>
          <p:cNvSpPr/>
          <p:nvPr/>
        </p:nvSpPr>
        <p:spPr>
          <a:xfrm>
            <a:off x="0" y="6494583"/>
            <a:ext cx="12192000" cy="367355"/>
          </a:xfrm>
          <a:custGeom>
            <a:avLst/>
            <a:gdLst/>
            <a:ahLst/>
            <a:cxnLst/>
            <a:rect l="l" t="t" r="r" b="b"/>
            <a:pathLst>
              <a:path w="12192000" h="444500" extrusionOk="0">
                <a:moveTo>
                  <a:pt x="11544300" y="0"/>
                </a:moveTo>
                <a:lnTo>
                  <a:pt x="12192000" y="0"/>
                </a:lnTo>
                <a:lnTo>
                  <a:pt x="12192000" y="444500"/>
                </a:lnTo>
                <a:lnTo>
                  <a:pt x="11286490" y="444500"/>
                </a:lnTo>
                <a:close/>
                <a:moveTo>
                  <a:pt x="0" y="0"/>
                </a:moveTo>
                <a:lnTo>
                  <a:pt x="10718800" y="0"/>
                </a:lnTo>
                <a:lnTo>
                  <a:pt x="10976610" y="444500"/>
                </a:lnTo>
                <a:lnTo>
                  <a:pt x="0" y="444500"/>
                </a:lnTo>
                <a:close/>
              </a:path>
            </a:pathLst>
          </a:cu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5" name="Google Shape;75;p9"/>
          <p:cNvSpPr/>
          <p:nvPr/>
        </p:nvSpPr>
        <p:spPr>
          <a:xfrm rot="10800000">
            <a:off x="2889" y="6494583"/>
            <a:ext cx="12192000" cy="367355"/>
          </a:xfrm>
          <a:custGeom>
            <a:avLst/>
            <a:gdLst/>
            <a:ahLst/>
            <a:cxnLst/>
            <a:rect l="l" t="t" r="r" b="b"/>
            <a:pathLst>
              <a:path w="12192000" h="444500" extrusionOk="0">
                <a:moveTo>
                  <a:pt x="11544300" y="0"/>
                </a:moveTo>
                <a:lnTo>
                  <a:pt x="12192000" y="0"/>
                </a:lnTo>
                <a:lnTo>
                  <a:pt x="12192000" y="444500"/>
                </a:lnTo>
                <a:lnTo>
                  <a:pt x="11286490" y="444500"/>
                </a:lnTo>
                <a:close/>
                <a:moveTo>
                  <a:pt x="0" y="0"/>
                </a:moveTo>
                <a:lnTo>
                  <a:pt x="10718800" y="0"/>
                </a:lnTo>
                <a:lnTo>
                  <a:pt x="10976610" y="444500"/>
                </a:lnTo>
                <a:lnTo>
                  <a:pt x="0" y="444500"/>
                </a:lnTo>
                <a:close/>
              </a:path>
            </a:pathLst>
          </a:custGeom>
          <a:solidFill>
            <a:srgbClr val="1B3145"/>
          </a:solidFill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1500" b="1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pic>
        <p:nvPicPr>
          <p:cNvPr id="76" name="Google Shape;76;p9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128428" y="6624719"/>
            <a:ext cx="860259" cy="13248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2" r:id="rId4"/>
    <p:sldLayoutId id="2147483654" r:id="rId5"/>
    <p:sldLayoutId id="2147483655" r:id="rId6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leahgo.github.io/" TargetMode="External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0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://leahgo.github.io/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4.xml"/><Relationship Id="rId5" Type="http://schemas.openxmlformats.org/officeDocument/2006/relationships/image" Target="../media/image15.png"/><Relationship Id="rId4" Type="http://schemas.openxmlformats.org/officeDocument/2006/relationships/hyperlink" Target="http://leahgo.github.io/CovidDashboard/" TargetMode="Externa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4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4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Google Shape;82;p10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82296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1B3145"/>
              </a:buClr>
              <a:buSzPts val="3200"/>
              <a:buFont typeface="Calibri"/>
              <a:buNone/>
            </a:pPr>
            <a:r>
              <a:rPr lang="en-US" sz="2800" dirty="0"/>
              <a:t>2020 </a:t>
            </a:r>
            <a:r>
              <a:rPr lang="en-US" sz="2800" dirty="0" err="1"/>
              <a:t>역량평가</a:t>
            </a:r>
            <a:r>
              <a:rPr lang="en-US" sz="2800" dirty="0"/>
              <a:t>_</a:t>
            </a:r>
            <a:r>
              <a:rPr lang="ko-KR" altLang="en-US" sz="2800" dirty="0" err="1"/>
              <a:t>고가영</a:t>
            </a:r>
            <a:endParaRPr sz="2800" dirty="0"/>
          </a:p>
        </p:txBody>
      </p:sp>
      <p:sp>
        <p:nvSpPr>
          <p:cNvPr id="83" name="Google Shape;83;p10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8229600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28600" lvl="0" indent="-22860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8D98A8"/>
              </a:buClr>
              <a:buSzPts val="2000"/>
              <a:buNone/>
            </a:pPr>
            <a:r>
              <a:rPr lang="en-US" dirty="0" err="1"/>
              <a:t>발표일</a:t>
            </a:r>
            <a:r>
              <a:rPr lang="en-US" dirty="0"/>
              <a:t> : </a:t>
            </a:r>
            <a:r>
              <a:rPr lang="en-US" altLang="ko-KR" dirty="0"/>
              <a:t>2020</a:t>
            </a:r>
            <a:r>
              <a:rPr lang="en-US" dirty="0"/>
              <a:t>.</a:t>
            </a:r>
            <a:r>
              <a:rPr lang="en-US" altLang="ko-KR" dirty="0"/>
              <a:t>12</a:t>
            </a:r>
            <a:r>
              <a:rPr lang="en-US" dirty="0"/>
              <a:t>.</a:t>
            </a:r>
            <a:r>
              <a:rPr lang="en-US" altLang="ko-KR" dirty="0"/>
              <a:t>11(</a:t>
            </a:r>
            <a:r>
              <a:rPr lang="ko-KR" altLang="en-US" dirty="0"/>
              <a:t>금</a:t>
            </a:r>
            <a:r>
              <a:rPr lang="en-US" altLang="ko-KR" dirty="0"/>
              <a:t>)</a:t>
            </a:r>
            <a:endParaRPr dirty="0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/>
              <a:t>코로나 </a:t>
            </a:r>
            <a:r>
              <a:rPr lang="en-US" altLang="ko-KR" b="0" dirty="0"/>
              <a:t>19</a:t>
            </a:r>
            <a:r>
              <a:rPr lang="ko-KR" altLang="en-US" b="0" dirty="0"/>
              <a:t> 현황을 나타내는 웹 페이지 개발</a:t>
            </a:r>
            <a:endParaRPr lang="en-US" altLang="ko-KR" b="0" dirty="0"/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/>
            <a:endParaRPr lang="en-US" altLang="ko-KR" b="0" dirty="0">
              <a:hlinkClick r:id="rId3"/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10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6F1F167F-B38A-364C-981A-F7325FAFCEF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669709" y="1297017"/>
            <a:ext cx="6891205" cy="504293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712810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/>
              <a:t>정부에서 지원하는 공공데이터포털</a:t>
            </a:r>
            <a:r>
              <a:rPr lang="en-US" altLang="ko-KR" b="0" dirty="0"/>
              <a:t>(</a:t>
            </a:r>
            <a:r>
              <a:rPr lang="en-US" altLang="ko-KR" b="0" dirty="0" err="1"/>
              <a:t>data.go.kr</a:t>
            </a:r>
            <a:r>
              <a:rPr lang="en-US" altLang="ko-KR" b="0" dirty="0"/>
              <a:t>)</a:t>
            </a:r>
            <a:r>
              <a:rPr lang="ko-KR" altLang="en-US" b="0" dirty="0"/>
              <a:t> </a:t>
            </a:r>
            <a:r>
              <a:rPr lang="en-US" altLang="ko-KR" b="0" dirty="0"/>
              <a:t>Open API</a:t>
            </a:r>
            <a:r>
              <a:rPr lang="ko-KR" altLang="en-US" b="0" dirty="0"/>
              <a:t> 사용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en-US" altLang="ko-KR" b="0" dirty="0"/>
              <a:t>REST API</a:t>
            </a:r>
            <a:r>
              <a:rPr lang="ko-KR" altLang="en-US" b="0" dirty="0"/>
              <a:t> 사용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en-US" altLang="ko-KR" b="0" dirty="0"/>
              <a:t>JSON </a:t>
            </a:r>
            <a:r>
              <a:rPr lang="ko-KR" altLang="en-US" b="0" dirty="0"/>
              <a:t>데이터를 받아 </a:t>
            </a:r>
            <a:r>
              <a:rPr lang="ko-KR" altLang="en-US" b="0" dirty="0" err="1"/>
              <a:t>파싱하여</a:t>
            </a:r>
            <a:r>
              <a:rPr lang="ko-KR" altLang="en-US" b="0" dirty="0"/>
              <a:t> 활용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11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B3F3D2FB-9B73-0243-8D2A-992793CAE8C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68169" y="2129769"/>
            <a:ext cx="5245125" cy="3838343"/>
          </a:xfrm>
          <a:prstGeom prst="rect">
            <a:avLst/>
          </a:prstGeom>
        </p:spPr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528F87DF-325A-C748-8C28-A2704064994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r="62515"/>
          <a:stretch/>
        </p:blipFill>
        <p:spPr>
          <a:xfrm>
            <a:off x="7013294" y="900869"/>
            <a:ext cx="2903243" cy="5667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1939593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en-US" altLang="ko-KR" b="0" dirty="0" err="1"/>
              <a:t>Github</a:t>
            </a:r>
            <a:r>
              <a:rPr lang="ko-KR" altLang="en-US" b="0" dirty="0"/>
              <a:t>에서 기본으로 제공하는 홈페이지 이용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12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3.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4" name="그림 3">
            <a:extLst>
              <a:ext uri="{FF2B5EF4-FFF2-40B4-BE49-F238E27FC236}">
                <a16:creationId xmlns:a16="http://schemas.microsoft.com/office/drawing/2014/main" id="{E3F37633-CB41-BA49-810F-A559D94C6C3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7032" y="1709835"/>
            <a:ext cx="5818968" cy="4258277"/>
          </a:xfrm>
          <a:prstGeom prst="rect">
            <a:avLst/>
          </a:prstGeom>
        </p:spPr>
      </p:pic>
      <p:pic>
        <p:nvPicPr>
          <p:cNvPr id="6" name="그림 5">
            <a:extLst>
              <a:ext uri="{FF2B5EF4-FFF2-40B4-BE49-F238E27FC236}">
                <a16:creationId xmlns:a16="http://schemas.microsoft.com/office/drawing/2014/main" id="{DAE1D6B8-961C-0646-99C4-3B1E8DF9800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855032" y="1709834"/>
            <a:ext cx="5818968" cy="42582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6979922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en-US" altLang="ko-KR" sz="2400" dirty="0"/>
              <a:t>HOME</a:t>
            </a:r>
            <a:endParaRPr lang="en-US" altLang="ko-KR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/>
              <a:t>기간 설정 가능</a:t>
            </a:r>
            <a:endParaRPr lang="en-US" altLang="ko-KR" b="0" dirty="0"/>
          </a:p>
          <a:p>
            <a:pPr marL="342900" indent="-342900">
              <a:buFont typeface="Wingdings" pitchFamily="2" charset="2"/>
              <a:buChar char="v"/>
            </a:pPr>
            <a:r>
              <a:rPr lang="ko-KR" altLang="en-US" b="0" dirty="0"/>
              <a:t>항목별 그래프 선택</a:t>
            </a:r>
            <a:r>
              <a:rPr lang="en-US" altLang="ko-KR" b="0" dirty="0"/>
              <a:t>/</a:t>
            </a:r>
            <a:r>
              <a:rPr lang="ko-KR" altLang="en-US" b="0" dirty="0"/>
              <a:t>제거 가능</a:t>
            </a:r>
            <a:endParaRPr lang="en-US" altLang="ko-KR" b="0" dirty="0"/>
          </a:p>
          <a:p>
            <a:pPr marL="342900" indent="-342900">
              <a:buFont typeface="Wingdings" pitchFamily="2" charset="2"/>
              <a:buChar char="v"/>
            </a:pPr>
            <a:r>
              <a:rPr lang="ko-KR" altLang="en-US" b="0" dirty="0"/>
              <a:t>마우스 오버 시 해당 일자 데이터 확인 가능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0" lvl="0" indent="0"/>
            <a:r>
              <a:rPr lang="en-US" altLang="ko-KR" b="0" dirty="0">
                <a:hlinkClick r:id="rId3"/>
              </a:rPr>
              <a:t>http://leahgo.github.io/</a:t>
            </a:r>
            <a:endParaRPr lang="en-US" altLang="ko-KR" b="0" dirty="0"/>
          </a:p>
          <a:p>
            <a:pPr marL="0" lvl="0" indent="0"/>
            <a:r>
              <a:rPr lang="en-US" altLang="ko-KR" b="0" dirty="0">
                <a:hlinkClick r:id="rId4"/>
              </a:rPr>
              <a:t>http://leahgo.github.io/CovidDashboard/</a:t>
            </a:r>
            <a:endParaRPr lang="en-US" altLang="ko-KR" b="0" dirty="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en-US" altLang="ko-KR" sz="1050" b="0" dirty="0"/>
              <a:t>(IE </a:t>
            </a:r>
            <a:r>
              <a:rPr lang="ko-KR" altLang="en-US" sz="1050" b="0" dirty="0"/>
              <a:t>지원 </a:t>
            </a:r>
            <a:r>
              <a:rPr lang="en-US" altLang="ko-KR" sz="1050" b="0" dirty="0"/>
              <a:t>x, CORS plug-in</a:t>
            </a:r>
            <a:r>
              <a:rPr lang="ko-KR" altLang="en-US" sz="1050" b="0" dirty="0"/>
              <a:t> 설치</a:t>
            </a:r>
            <a:r>
              <a:rPr lang="en-US" altLang="ko-KR" sz="1050" b="0" dirty="0"/>
              <a:t>)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13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4.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9" name="그림 8">
            <a:extLst>
              <a:ext uri="{FF2B5EF4-FFF2-40B4-BE49-F238E27FC236}">
                <a16:creationId xmlns:a16="http://schemas.microsoft.com/office/drawing/2014/main" id="{D1552B8F-78C3-C444-9A20-3230DB89998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671672" y="960228"/>
            <a:ext cx="7040952" cy="5152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7904790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ko-KR" altLang="en-US" sz="2400" dirty="0"/>
              <a:t>성별</a:t>
            </a:r>
            <a:r>
              <a:rPr lang="en-US" altLang="ko-KR" sz="2400" dirty="0"/>
              <a:t>/</a:t>
            </a:r>
            <a:r>
              <a:rPr lang="ko-KR" altLang="en-US" sz="2400" dirty="0"/>
              <a:t>연령별 그래프</a:t>
            </a:r>
            <a:endParaRPr lang="en-US" altLang="ko-KR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 err="1"/>
              <a:t>조회일자</a:t>
            </a:r>
            <a:r>
              <a:rPr lang="ko-KR" altLang="en-US" b="0" dirty="0"/>
              <a:t> 당일 기준</a:t>
            </a:r>
            <a:endParaRPr lang="en-US" altLang="ko-KR" b="0" dirty="0"/>
          </a:p>
          <a:p>
            <a:pPr marL="342900" indent="-342900">
              <a:buFont typeface="Wingdings" pitchFamily="2" charset="2"/>
              <a:buChar char="v"/>
            </a:pPr>
            <a:r>
              <a:rPr lang="ko-KR" altLang="en-US" b="0" dirty="0"/>
              <a:t>연령별 </a:t>
            </a:r>
            <a:r>
              <a:rPr lang="en-US" altLang="ko-KR" b="0" dirty="0"/>
              <a:t>/</a:t>
            </a:r>
            <a:r>
              <a:rPr lang="ko-KR" altLang="en-US" b="0" dirty="0"/>
              <a:t> 성별 파이 그래프 확인 가능</a:t>
            </a:r>
            <a:endParaRPr lang="en-US" altLang="ko-KR" b="0" dirty="0"/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14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5.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5" name="그림 4">
            <a:extLst>
              <a:ext uri="{FF2B5EF4-FFF2-40B4-BE49-F238E27FC236}">
                <a16:creationId xmlns:a16="http://schemas.microsoft.com/office/drawing/2014/main" id="{787DF12B-3298-804B-8E43-F3CAF53A5D8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26282" y="1086947"/>
            <a:ext cx="6947718" cy="468410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65623234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모서리가 둥근 직사각형 18">
            <a:extLst>
              <a:ext uri="{FF2B5EF4-FFF2-40B4-BE49-F238E27FC236}">
                <a16:creationId xmlns:a16="http://schemas.microsoft.com/office/drawing/2014/main" id="{33178CA2-A975-D44D-A748-12A1D069CD20}"/>
              </a:ext>
            </a:extLst>
          </p:cNvPr>
          <p:cNvSpPr/>
          <p:nvPr/>
        </p:nvSpPr>
        <p:spPr>
          <a:xfrm>
            <a:off x="3421626" y="1903097"/>
            <a:ext cx="5517482" cy="3967301"/>
          </a:xfrm>
          <a:prstGeom prst="roundRect">
            <a:avLst>
              <a:gd name="adj" fmla="val 8545"/>
            </a:avLst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b"/>
          <a:lstStyle/>
          <a:p>
            <a:pPr algn="ctr"/>
            <a:r>
              <a:rPr kumimoji="1" lang="en" altLang="ko-Kore-KR" sz="1800" u="sng" dirty="0"/>
              <a:t>Container</a:t>
            </a:r>
            <a:r>
              <a:rPr kumimoji="1" lang="en" altLang="ko-Kore-KR" sz="1800" dirty="0"/>
              <a:t> and </a:t>
            </a:r>
            <a:r>
              <a:rPr kumimoji="1" lang="en" altLang="ko-Kore-KR" sz="1800" u="sng" dirty="0"/>
              <a:t>Presentational</a:t>
            </a:r>
            <a:r>
              <a:rPr kumimoji="1" lang="en" altLang="ko-Kore-KR" sz="1800" dirty="0"/>
              <a:t> Component Pattern</a:t>
            </a:r>
          </a:p>
          <a:p>
            <a:pPr algn="ctr"/>
            <a:endParaRPr kumimoji="1" lang="en" altLang="ko-KR" sz="1800" dirty="0"/>
          </a:p>
          <a:p>
            <a:pPr algn="ctr"/>
            <a:r>
              <a:rPr kumimoji="1" lang="ko-KR" altLang="en-US" sz="1800" dirty="0" err="1"/>
              <a:t>재사용성</a:t>
            </a:r>
            <a:r>
              <a:rPr kumimoji="1" lang="en-US" altLang="ko-KR" sz="1800" dirty="0"/>
              <a:t>↑</a:t>
            </a:r>
            <a:r>
              <a:rPr kumimoji="1" lang="ko-KR" altLang="en-US" sz="1800" dirty="0"/>
              <a:t> 유지보수성</a:t>
            </a:r>
            <a:r>
              <a:rPr kumimoji="1" lang="en-US" altLang="ko-KR" sz="1800" dirty="0"/>
              <a:t> ↑</a:t>
            </a:r>
            <a:endParaRPr kumimoji="1" lang="ko-Kore-KR" altLang="en-US" sz="1800" dirty="0"/>
          </a:p>
        </p:txBody>
      </p:sp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en-US" altLang="ko-KR" sz="2400" dirty="0"/>
              <a:t>React Component Flow</a:t>
            </a:r>
            <a:endParaRPr lang="en-US" altLang="ko-KR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30F183FE-9C81-3B44-AA97-4BDB077109A4}"/>
              </a:ext>
            </a:extLst>
          </p:cNvPr>
          <p:cNvSpPr/>
          <p:nvPr/>
        </p:nvSpPr>
        <p:spPr>
          <a:xfrm>
            <a:off x="651686" y="2220181"/>
            <a:ext cx="2136710" cy="123886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dirty="0" err="1"/>
              <a:t>App.js</a:t>
            </a:r>
            <a:endParaRPr kumimoji="1" lang="ko-Kore-KR" altLang="en-US" sz="1600" dirty="0"/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BA9F2B97-A93F-8F40-8283-909AAE4CECE0}"/>
              </a:ext>
            </a:extLst>
          </p:cNvPr>
          <p:cNvSpPr/>
          <p:nvPr/>
        </p:nvSpPr>
        <p:spPr>
          <a:xfrm>
            <a:off x="3625237" y="2220181"/>
            <a:ext cx="2136710" cy="123886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dirty="0" err="1"/>
              <a:t>Covid.js</a:t>
            </a:r>
            <a:endParaRPr kumimoji="1" lang="ko-Kore-KR" altLang="en-US" sz="1600" dirty="0"/>
          </a:p>
        </p:txBody>
      </p:sp>
      <p:sp>
        <p:nvSpPr>
          <p:cNvPr id="9" name="직사각형 8">
            <a:extLst>
              <a:ext uri="{FF2B5EF4-FFF2-40B4-BE49-F238E27FC236}">
                <a16:creationId xmlns:a16="http://schemas.microsoft.com/office/drawing/2014/main" id="{EB23A26A-802F-CE47-BE1A-CF1CCF379A0E}"/>
              </a:ext>
            </a:extLst>
          </p:cNvPr>
          <p:cNvSpPr/>
          <p:nvPr/>
        </p:nvSpPr>
        <p:spPr>
          <a:xfrm>
            <a:off x="6598788" y="2220181"/>
            <a:ext cx="2136710" cy="123886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dirty="0" err="1"/>
              <a:t>Covid.presenter.js</a:t>
            </a:r>
            <a:endParaRPr kumimoji="1" lang="ko-Kore-KR" altLang="en-US" sz="1600" dirty="0"/>
          </a:p>
        </p:txBody>
      </p:sp>
      <p:sp>
        <p:nvSpPr>
          <p:cNvPr id="10" name="직사각형 9">
            <a:extLst>
              <a:ext uri="{FF2B5EF4-FFF2-40B4-BE49-F238E27FC236}">
                <a16:creationId xmlns:a16="http://schemas.microsoft.com/office/drawing/2014/main" id="{850523AD-3166-B649-8D57-B446A333DDF8}"/>
              </a:ext>
            </a:extLst>
          </p:cNvPr>
          <p:cNvSpPr/>
          <p:nvPr/>
        </p:nvSpPr>
        <p:spPr>
          <a:xfrm>
            <a:off x="9572338" y="2220181"/>
            <a:ext cx="2136710" cy="123886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dirty="0" err="1"/>
              <a:t>Charts.js</a:t>
            </a:r>
            <a:endParaRPr kumimoji="1" lang="ko-Kore-KR" altLang="en-US" sz="1600" dirty="0"/>
          </a:p>
        </p:txBody>
      </p:sp>
      <p:cxnSp>
        <p:nvCxnSpPr>
          <p:cNvPr id="7" name="직선 화살표 연결선 6">
            <a:extLst>
              <a:ext uri="{FF2B5EF4-FFF2-40B4-BE49-F238E27FC236}">
                <a16:creationId xmlns:a16="http://schemas.microsoft.com/office/drawing/2014/main" id="{FF1B0133-82AF-CF4C-BB26-A600F625AE8A}"/>
              </a:ext>
            </a:extLst>
          </p:cNvPr>
          <p:cNvCxnSpPr>
            <a:endCxn id="8" idx="1"/>
          </p:cNvCxnSpPr>
          <p:nvPr/>
        </p:nvCxnSpPr>
        <p:spPr>
          <a:xfrm>
            <a:off x="2788396" y="2839613"/>
            <a:ext cx="836841" cy="0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직선 화살표 연결선 14">
            <a:extLst>
              <a:ext uri="{FF2B5EF4-FFF2-40B4-BE49-F238E27FC236}">
                <a16:creationId xmlns:a16="http://schemas.microsoft.com/office/drawing/2014/main" id="{6A38F18F-F03D-B847-AE4F-567700659406}"/>
              </a:ext>
            </a:extLst>
          </p:cNvPr>
          <p:cNvCxnSpPr/>
          <p:nvPr/>
        </p:nvCxnSpPr>
        <p:spPr>
          <a:xfrm>
            <a:off x="5761947" y="2839613"/>
            <a:ext cx="836841" cy="0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직선 화살표 연결선 15">
            <a:extLst>
              <a:ext uri="{FF2B5EF4-FFF2-40B4-BE49-F238E27FC236}">
                <a16:creationId xmlns:a16="http://schemas.microsoft.com/office/drawing/2014/main" id="{4353D4A5-82E5-8245-9D3E-EE9203FB9ABE}"/>
              </a:ext>
            </a:extLst>
          </p:cNvPr>
          <p:cNvCxnSpPr/>
          <p:nvPr/>
        </p:nvCxnSpPr>
        <p:spPr>
          <a:xfrm>
            <a:off x="8735498" y="2839613"/>
            <a:ext cx="836841" cy="0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15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6</a:t>
            </a:r>
            <a:r>
              <a:rPr lang="en-US" altLang="ko-KR">
                <a:solidFill>
                  <a:schemeClr val="bg1"/>
                </a:solidFill>
              </a:rPr>
              <a:t>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활용한 웹 프로젝트 개발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939108" y="289363"/>
            <a:ext cx="2773516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web project using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F44623F1-9C3B-0742-B90D-B6DB6FB35997}"/>
              </a:ext>
            </a:extLst>
          </p:cNvPr>
          <p:cNvSpPr/>
          <p:nvPr/>
        </p:nvSpPr>
        <p:spPr>
          <a:xfrm>
            <a:off x="9572338" y="3886749"/>
            <a:ext cx="2136710" cy="1238864"/>
          </a:xfrm>
          <a:prstGeom prst="rect">
            <a:avLst/>
          </a:prstGeom>
          <a:solidFill>
            <a:schemeClr val="bg2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sz="1600" dirty="0" err="1"/>
              <a:t>Charts.js</a:t>
            </a:r>
            <a:endParaRPr kumimoji="1" lang="ko-Kore-KR" altLang="en-US" sz="1600" dirty="0"/>
          </a:p>
        </p:txBody>
      </p: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CF08EF99-BDA0-3945-A9C8-D519EDA7E88C}"/>
              </a:ext>
            </a:extLst>
          </p:cNvPr>
          <p:cNvCxnSpPr>
            <a:cxnSpLocks/>
            <a:stCxn id="9" idx="3"/>
            <a:endCxn id="17" idx="1"/>
          </p:cNvCxnSpPr>
          <p:nvPr/>
        </p:nvCxnSpPr>
        <p:spPr>
          <a:xfrm>
            <a:off x="8735498" y="2839613"/>
            <a:ext cx="836840" cy="1666568"/>
          </a:xfrm>
          <a:prstGeom prst="straightConnector1">
            <a:avLst/>
          </a:prstGeom>
          <a:ln w="57150">
            <a:solidFill>
              <a:schemeClr val="bg2">
                <a:lumMod val="50000"/>
              </a:schemeClr>
            </a:solidFill>
            <a:prstDash val="sysDash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CBF09FFC-4E6F-DB42-B947-094802F26981}"/>
              </a:ext>
            </a:extLst>
          </p:cNvPr>
          <p:cNvSpPr txBox="1"/>
          <p:nvPr/>
        </p:nvSpPr>
        <p:spPr>
          <a:xfrm>
            <a:off x="805367" y="3578972"/>
            <a:ext cx="1829347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ko-Kore-KR" dirty="0"/>
              <a:t>React</a:t>
            </a:r>
            <a:r>
              <a:rPr kumimoji="1" lang="ko-KR" altLang="en-US" dirty="0"/>
              <a:t> 프로젝트 시작</a:t>
            </a:r>
            <a:endParaRPr kumimoji="1" lang="ko-Kore-KR" altLang="en-US" dirty="0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382C6D2E-A9AA-724F-88C9-078E59FE35F4}"/>
              </a:ext>
            </a:extLst>
          </p:cNvPr>
          <p:cNvSpPr txBox="1"/>
          <p:nvPr/>
        </p:nvSpPr>
        <p:spPr>
          <a:xfrm>
            <a:off x="3728423" y="3578971"/>
            <a:ext cx="1930336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/>
              <a:t>API</a:t>
            </a:r>
            <a:r>
              <a:rPr kumimoji="1" lang="ko-KR" altLang="en-US" dirty="0"/>
              <a:t> 호출 등 </a:t>
            </a:r>
            <a:r>
              <a:rPr kumimoji="1" lang="ko-KR" altLang="en-US" dirty="0" err="1"/>
              <a:t>로직</a:t>
            </a:r>
            <a:r>
              <a:rPr kumimoji="1" lang="ko-KR" altLang="en-US" dirty="0"/>
              <a:t> 구현</a:t>
            </a:r>
            <a:endParaRPr kumimoji="1" lang="en-US" altLang="ko-KR" dirty="0"/>
          </a:p>
          <a:p>
            <a:pPr algn="ctr"/>
            <a:r>
              <a:rPr kumimoji="1" lang="en-US" altLang="ko-Kore-KR" dirty="0"/>
              <a:t>(</a:t>
            </a:r>
            <a:r>
              <a:rPr kumimoji="1" lang="ko-KR" altLang="en-US" dirty="0"/>
              <a:t>어떻게 동작하는지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927344BB-8576-C942-AD92-DAB372F1AD6F}"/>
              </a:ext>
            </a:extLst>
          </p:cNvPr>
          <p:cNvSpPr txBox="1"/>
          <p:nvPr/>
        </p:nvSpPr>
        <p:spPr>
          <a:xfrm>
            <a:off x="6717206" y="3578971"/>
            <a:ext cx="1899879" cy="73866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kumimoji="1" lang="en-US" altLang="ko-Kore-KR" dirty="0" err="1"/>
              <a:t>Covid.js</a:t>
            </a:r>
            <a:r>
              <a:rPr kumimoji="1" lang="ko-KR" altLang="en-US" dirty="0"/>
              <a:t>에서 처리한</a:t>
            </a:r>
            <a:endParaRPr kumimoji="1" lang="en-US" altLang="ko-KR" dirty="0"/>
          </a:p>
          <a:p>
            <a:pPr algn="ctr"/>
            <a:r>
              <a:rPr kumimoji="1" lang="ko-KR" altLang="en-US" dirty="0"/>
              <a:t>데이터를 출력만 담당</a:t>
            </a:r>
            <a:endParaRPr kumimoji="1" lang="en-US" altLang="ko-KR" dirty="0"/>
          </a:p>
          <a:p>
            <a:pPr algn="ctr"/>
            <a:r>
              <a:rPr kumimoji="1" lang="en-US" altLang="ko-KR" dirty="0"/>
              <a:t>(</a:t>
            </a:r>
            <a:r>
              <a:rPr kumimoji="1" lang="ko-KR" altLang="en-US" dirty="0"/>
              <a:t>어떻게 보여지는지</a:t>
            </a:r>
            <a:r>
              <a:rPr kumimoji="1" lang="en-US" altLang="ko-KR" dirty="0"/>
              <a:t>)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408673649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3" name="Google Shape;223;p20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224" name="Google Shape;224;p20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69847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2828"/>
              </a:buClr>
              <a:buSzPts val="3200"/>
              <a:buFont typeface="Calibri"/>
              <a:buNone/>
            </a:pPr>
            <a:r>
              <a:rPr lang="en-US" sz="3200" dirty="0"/>
              <a:t>Wrap-up</a:t>
            </a:r>
            <a:endParaRPr sz="3200" dirty="0"/>
          </a:p>
        </p:txBody>
      </p:sp>
      <p:sp>
        <p:nvSpPr>
          <p:cNvPr id="225" name="Google Shape;225;p20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6984776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3340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ADC7"/>
              </a:buClr>
              <a:buSzPts val="2000"/>
              <a:buNone/>
            </a:pPr>
            <a:endParaRPr sz="2000"/>
          </a:p>
        </p:txBody>
      </p:sp>
      <p:sp>
        <p:nvSpPr>
          <p:cNvPr id="226" name="Google Shape;226;p20"/>
          <p:cNvSpPr txBox="1"/>
          <p:nvPr/>
        </p:nvSpPr>
        <p:spPr>
          <a:xfrm>
            <a:off x="2419564" y="1149887"/>
            <a:ext cx="2342309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1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ko-KR" altLang="en-US" sz="2400" dirty="0"/>
              <a:t>배운 점</a:t>
            </a:r>
            <a:endParaRPr lang="en-US" altLang="ko-KR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en-US" altLang="ko-KR" b="0" dirty="0" err="1"/>
              <a:t>React.js</a:t>
            </a:r>
            <a:r>
              <a:rPr lang="ko-KR" altLang="en-US" b="0" dirty="0"/>
              <a:t>로 짜여진 프로그램을 이해하고 개발 할 수 있게 됨</a:t>
            </a:r>
            <a:endParaRPr lang="en-US" altLang="ko-KR" b="0" dirty="0"/>
          </a:p>
          <a:p>
            <a:pPr marL="800100" lvl="1" indent="-342900">
              <a:buSzPts val="1600"/>
              <a:buFont typeface="Arial" panose="020B0604020202020204" pitchFamily="34" charset="0"/>
              <a:buChar char="•"/>
            </a:pPr>
            <a:r>
              <a:rPr lang="en-US" altLang="ko-KR" b="0" dirty="0"/>
              <a:t>React Components Lifecycle</a:t>
            </a:r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en-US" altLang="ko-KR" b="0" dirty="0"/>
              <a:t>Git hub</a:t>
            </a:r>
            <a:r>
              <a:rPr lang="ko-KR" altLang="en-US" b="0" dirty="0"/>
              <a:t>을 통한 프로그램 버전 관리와 배포를 알게 됨</a:t>
            </a:r>
            <a:endParaRPr lang="en-US" altLang="ko-KR" b="0" dirty="0"/>
          </a:p>
          <a:p>
            <a:pPr marL="342900" indent="-342900">
              <a:buFont typeface="Wingdings" pitchFamily="2" charset="2"/>
              <a:buChar char="v"/>
            </a:pPr>
            <a:endParaRPr lang="en-US" altLang="ko-KR" b="0" dirty="0"/>
          </a:p>
          <a:p>
            <a:pPr marL="0" lvl="0" indent="0"/>
            <a:r>
              <a:rPr lang="ko-KR" altLang="en-US" sz="2400" dirty="0">
                <a:solidFill>
                  <a:srgbClr val="000000"/>
                </a:solidFill>
              </a:rPr>
              <a:t>아쉬운 점</a:t>
            </a:r>
            <a:endParaRPr lang="en-US" altLang="ko-KR" b="0" dirty="0">
              <a:solidFill>
                <a:srgbClr val="000000"/>
              </a:solidFill>
            </a:endParaRPr>
          </a:p>
          <a:p>
            <a:pPr marL="342900" lvl="0" indent="-342900">
              <a:buFont typeface="Wingdings" pitchFamily="2" charset="2"/>
              <a:buChar char="v"/>
            </a:pPr>
            <a:r>
              <a:rPr lang="ko-KR" altLang="en-US" b="0" dirty="0">
                <a:solidFill>
                  <a:srgbClr val="000000"/>
                </a:solidFill>
              </a:rPr>
              <a:t>적은 페이지 수</a:t>
            </a:r>
            <a:endParaRPr lang="en-US" altLang="ko-KR" b="0" dirty="0">
              <a:solidFill>
                <a:srgbClr val="000000"/>
              </a:solidFill>
            </a:endParaRPr>
          </a:p>
          <a:p>
            <a:pPr marL="342900" lvl="0" indent="-342900">
              <a:buFont typeface="Wingdings" pitchFamily="2" charset="2"/>
              <a:buChar char="v"/>
            </a:pPr>
            <a:r>
              <a:rPr lang="ko-KR" altLang="en-US" b="0" dirty="0">
                <a:solidFill>
                  <a:srgbClr val="000000"/>
                </a:solidFill>
              </a:rPr>
              <a:t>서비스 </a:t>
            </a:r>
            <a:r>
              <a:rPr lang="ko-KR" altLang="en-US" b="0" dirty="0" err="1">
                <a:solidFill>
                  <a:srgbClr val="000000"/>
                </a:solidFill>
              </a:rPr>
              <a:t>로직</a:t>
            </a:r>
            <a:r>
              <a:rPr lang="ko-KR" altLang="en-US" b="0" dirty="0">
                <a:solidFill>
                  <a:srgbClr val="000000"/>
                </a:solidFill>
              </a:rPr>
              <a:t> 확장 적용</a:t>
            </a:r>
            <a:endParaRPr lang="en-US" altLang="ko-KR" b="0" dirty="0">
              <a:solidFill>
                <a:srgbClr val="000000"/>
              </a:solidFill>
            </a:endParaRPr>
          </a:p>
          <a:p>
            <a:pPr marL="342900" lvl="0" indent="-342900">
              <a:buFont typeface="Wingdings" pitchFamily="2" charset="2"/>
              <a:buChar char="v"/>
            </a:pPr>
            <a:r>
              <a:rPr lang="ko-KR" altLang="en-US" b="0" dirty="0">
                <a:solidFill>
                  <a:srgbClr val="000000"/>
                </a:solidFill>
              </a:rPr>
              <a:t>기술 블로그에 배운 부분 정리 </a:t>
            </a:r>
            <a:r>
              <a:rPr lang="en-US" altLang="ko-KR" b="0" dirty="0">
                <a:solidFill>
                  <a:srgbClr val="000000"/>
                </a:solidFill>
              </a:rPr>
              <a:t>(</a:t>
            </a:r>
            <a:r>
              <a:rPr lang="ko-KR" altLang="en-US" b="0" dirty="0">
                <a:solidFill>
                  <a:srgbClr val="000000"/>
                </a:solidFill>
              </a:rPr>
              <a:t>예정</a:t>
            </a:r>
            <a:r>
              <a:rPr lang="en-US" altLang="ko-KR" b="0" dirty="0">
                <a:solidFill>
                  <a:srgbClr val="000000"/>
                </a:solidFill>
              </a:rPr>
              <a:t>)</a:t>
            </a:r>
          </a:p>
          <a:p>
            <a:pPr marL="342900" lvl="0" indent="-342900">
              <a:buFont typeface="Wingdings" pitchFamily="2" charset="2"/>
              <a:buChar char="v"/>
            </a:pPr>
            <a:r>
              <a:rPr lang="ko-KR" altLang="en-US" b="0" dirty="0">
                <a:solidFill>
                  <a:srgbClr val="000000"/>
                </a:solidFill>
              </a:rPr>
              <a:t> </a:t>
            </a:r>
            <a:r>
              <a:rPr lang="en-US" altLang="ko-KR" b="0" dirty="0" err="1">
                <a:solidFill>
                  <a:srgbClr val="000000"/>
                </a:solidFill>
              </a:rPr>
              <a:t>Vue.js</a:t>
            </a:r>
            <a:r>
              <a:rPr lang="ko-KR" altLang="en-US" b="0" dirty="0">
                <a:solidFill>
                  <a:srgbClr val="000000"/>
                </a:solidFill>
              </a:rPr>
              <a:t>나 </a:t>
            </a:r>
            <a:r>
              <a:rPr lang="en-US" altLang="ko-KR" b="0" dirty="0" err="1">
                <a:solidFill>
                  <a:srgbClr val="000000"/>
                </a:solidFill>
              </a:rPr>
              <a:t>Angula.js</a:t>
            </a:r>
            <a:r>
              <a:rPr lang="ko-KR" altLang="en-US" b="0" dirty="0">
                <a:solidFill>
                  <a:srgbClr val="000000"/>
                </a:solidFill>
              </a:rPr>
              <a:t>에 대한 궁금증</a:t>
            </a:r>
            <a:endParaRPr lang="en-US" altLang="ko-KR" b="0" dirty="0">
              <a:solidFill>
                <a:srgbClr val="000000"/>
              </a:solidFill>
            </a:endParaRPr>
          </a:p>
          <a:p>
            <a:pPr marL="342900" lvl="0" indent="-342900">
              <a:buFont typeface="Wingdings" pitchFamily="2" charset="2"/>
              <a:buChar char="v"/>
            </a:pPr>
            <a:endParaRPr lang="en-US" altLang="ko-KR" b="0" dirty="0">
              <a:solidFill>
                <a:srgbClr val="000000"/>
              </a:solidFill>
            </a:endParaRPr>
          </a:p>
          <a:p>
            <a:pPr marL="0" indent="0"/>
            <a:endParaRPr lang="en-US" altLang="ko-KR" dirty="0">
              <a:solidFill>
                <a:srgbClr val="000000"/>
              </a:solidFill>
            </a:endParaRPr>
          </a:p>
          <a:p>
            <a:pPr marL="0" lvl="0" indent="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17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03. </a:t>
            </a:r>
            <a:r>
              <a:rPr lang="ko-KR" altLang="en-US" dirty="0">
                <a:solidFill>
                  <a:schemeClr val="bg1"/>
                </a:solidFill>
              </a:rPr>
              <a:t>마무리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9439245" y="289363"/>
            <a:ext cx="2273379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Wrapping-up my project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React Lifecycle | Different Phases of React Lifecycle with Examples">
            <a:extLst>
              <a:ext uri="{FF2B5EF4-FFF2-40B4-BE49-F238E27FC236}">
                <a16:creationId xmlns:a16="http://schemas.microsoft.com/office/drawing/2014/main" id="{F4640052-3940-264B-BC0C-90BB12336D77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614" t="1993" r="10237" b="8007"/>
          <a:stretch/>
        </p:blipFill>
        <p:spPr bwMode="auto">
          <a:xfrm>
            <a:off x="7669571" y="1828919"/>
            <a:ext cx="3539348" cy="320016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994466543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5" name="Google Shape;285;p27"/>
          <p:cNvSpPr txBox="1">
            <a:spLocks noGrp="1"/>
          </p:cNvSpPr>
          <p:nvPr>
            <p:ph type="body" idx="1"/>
          </p:nvPr>
        </p:nvSpPr>
        <p:spPr>
          <a:xfrm>
            <a:off x="4080309" y="2731343"/>
            <a:ext cx="3995911" cy="769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</a:pPr>
            <a:r>
              <a:rPr lang="ko-KR" altLang="en-US" dirty="0"/>
              <a:t>감사합니다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2</a:t>
            </a:fld>
            <a:endParaRPr/>
          </a:p>
        </p:txBody>
      </p:sp>
      <p:sp>
        <p:nvSpPr>
          <p:cNvPr id="97" name="Google Shape;97;p12"/>
          <p:cNvSpPr txBox="1">
            <a:spLocks noGrp="1"/>
          </p:cNvSpPr>
          <p:nvPr>
            <p:ph type="body" idx="1"/>
          </p:nvPr>
        </p:nvSpPr>
        <p:spPr>
          <a:xfrm>
            <a:off x="292100" y="444500"/>
            <a:ext cx="4038600" cy="1066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</a:pPr>
            <a:r>
              <a:rPr lang="en-US"/>
              <a:t>CONTENTS</a:t>
            </a:r>
            <a:endParaRPr/>
          </a:p>
        </p:txBody>
      </p:sp>
      <p:sp>
        <p:nvSpPr>
          <p:cNvPr id="98" name="Google Shape;98;p12"/>
          <p:cNvSpPr/>
          <p:nvPr/>
        </p:nvSpPr>
        <p:spPr>
          <a:xfrm>
            <a:off x="4876183" y="2449826"/>
            <a:ext cx="5474317" cy="47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>
              <a:buClr>
                <a:srgbClr val="38213C"/>
              </a:buClr>
              <a:buSzPts val="2400"/>
            </a:pPr>
            <a:r>
              <a:rPr lang="en-US" sz="2400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r>
              <a:rPr lang="ko-KR" altLang="en-US" sz="2400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 목표</a:t>
            </a:r>
            <a:endParaRPr sz="2400" b="0" i="0" u="none" strike="noStrike" cap="none" dirty="0">
              <a:solidFill>
                <a:srgbClr val="38213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99" name="Google Shape;99;p12"/>
          <p:cNvSpPr txBox="1"/>
          <p:nvPr/>
        </p:nvSpPr>
        <p:spPr>
          <a:xfrm>
            <a:off x="2843507" y="2454692"/>
            <a:ext cx="134431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/>
          </a:p>
        </p:txBody>
      </p:sp>
      <p:sp>
        <p:nvSpPr>
          <p:cNvPr id="100" name="Google Shape;100;p12"/>
          <p:cNvSpPr txBox="1"/>
          <p:nvPr/>
        </p:nvSpPr>
        <p:spPr>
          <a:xfrm>
            <a:off x="2843507" y="2928419"/>
            <a:ext cx="134431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 dirty="0"/>
          </a:p>
        </p:txBody>
      </p:sp>
      <p:sp>
        <p:nvSpPr>
          <p:cNvPr id="101" name="Google Shape;101;p12"/>
          <p:cNvSpPr txBox="1"/>
          <p:nvPr/>
        </p:nvSpPr>
        <p:spPr>
          <a:xfrm>
            <a:off x="2843507" y="3402146"/>
            <a:ext cx="1344317" cy="46166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b="1" dirty="0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rPr>
              <a:t>03</a:t>
            </a:r>
            <a:endParaRPr dirty="0"/>
          </a:p>
        </p:txBody>
      </p:sp>
      <p:sp>
        <p:nvSpPr>
          <p:cNvPr id="107" name="Google Shape;107;p12"/>
          <p:cNvSpPr/>
          <p:nvPr/>
        </p:nvSpPr>
        <p:spPr>
          <a:xfrm>
            <a:off x="4876183" y="2921221"/>
            <a:ext cx="5474317" cy="47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2400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r>
              <a:rPr lang="ko-KR" altLang="en-US" sz="2400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 결과</a:t>
            </a:r>
            <a:endParaRPr sz="2400" b="0" i="0" u="none" strike="noStrike" cap="none" dirty="0">
              <a:solidFill>
                <a:srgbClr val="38213C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2"/>
          <p:cNvSpPr/>
          <p:nvPr/>
        </p:nvSpPr>
        <p:spPr>
          <a:xfrm>
            <a:off x="4876183" y="3392616"/>
            <a:ext cx="5474317" cy="4713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45700" rIns="91425" bIns="45700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38213C"/>
              </a:buClr>
              <a:buSzPts val="2400"/>
              <a:buFont typeface="Calibri"/>
              <a:buNone/>
            </a:pPr>
            <a:r>
              <a:rPr lang="en-US" sz="2400" b="0" i="0" u="none" strike="noStrike" cap="none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…</a:t>
            </a:r>
            <a:r>
              <a:rPr lang="ko-KR" altLang="en-US" sz="2400" b="0" i="0" u="none" strike="noStrike" cap="none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r>
              <a:rPr lang="en-US" altLang="ko-KR" sz="2400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Wrap-up</a:t>
            </a:r>
            <a:r>
              <a:rPr lang="ko-KR" altLang="en-US" sz="2400" b="0" i="0" u="none" strike="noStrike" cap="none" dirty="0">
                <a:solidFill>
                  <a:srgbClr val="38213C"/>
                </a:solidFill>
                <a:latin typeface="Calibri"/>
                <a:ea typeface="Calibri"/>
                <a:cs typeface="Calibri"/>
                <a:sym typeface="Calibri"/>
              </a:rPr>
              <a:t> </a:t>
            </a:r>
            <a:endParaRPr dirty="0"/>
          </a:p>
        </p:txBody>
      </p:sp>
      <p:grpSp>
        <p:nvGrpSpPr>
          <p:cNvPr id="113" name="Google Shape;113;p12"/>
          <p:cNvGrpSpPr/>
          <p:nvPr/>
        </p:nvGrpSpPr>
        <p:grpSpPr>
          <a:xfrm>
            <a:off x="3431705" y="2921223"/>
            <a:ext cx="6192688" cy="474560"/>
            <a:chOff x="3431704" y="2921223"/>
            <a:chExt cx="8357247" cy="474560"/>
          </a:xfrm>
        </p:grpSpPr>
        <p:cxnSp>
          <p:nvCxnSpPr>
            <p:cNvPr id="114" name="Google Shape;114;p12"/>
            <p:cNvCxnSpPr/>
            <p:nvPr/>
          </p:nvCxnSpPr>
          <p:spPr>
            <a:xfrm>
              <a:off x="3431704" y="2921223"/>
              <a:ext cx="8357247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  <p:cxnSp>
          <p:nvCxnSpPr>
            <p:cNvPr id="115" name="Google Shape;115;p12"/>
            <p:cNvCxnSpPr/>
            <p:nvPr/>
          </p:nvCxnSpPr>
          <p:spPr>
            <a:xfrm>
              <a:off x="3431704" y="3395783"/>
              <a:ext cx="8357247" cy="0"/>
            </a:xfrm>
            <a:prstGeom prst="straightConnector1">
              <a:avLst/>
            </a:prstGeom>
            <a:noFill/>
            <a:ln w="19050" cap="flat" cmpd="sng">
              <a:solidFill>
                <a:srgbClr val="FFFFFF"/>
              </a:solidFill>
              <a:prstDash val="dot"/>
              <a:round/>
              <a:headEnd type="none" w="sm" len="sm"/>
              <a:tailEnd type="none" w="sm" len="sm"/>
            </a:ln>
          </p:spPr>
        </p:cxnSp>
      </p:grpSp>
      <p:grpSp>
        <p:nvGrpSpPr>
          <p:cNvPr id="120" name="Google Shape;120;p12"/>
          <p:cNvGrpSpPr/>
          <p:nvPr/>
        </p:nvGrpSpPr>
        <p:grpSpPr>
          <a:xfrm>
            <a:off x="8875418" y="2531635"/>
            <a:ext cx="748975" cy="307777"/>
            <a:chOff x="6475651" y="1624076"/>
            <a:chExt cx="748975" cy="307777"/>
          </a:xfrm>
        </p:grpSpPr>
        <p:sp>
          <p:nvSpPr>
            <p:cNvPr id="121" name="Google Shape;121;p12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Gill Sans"/>
                <a:buNone/>
              </a:pPr>
              <a:endParaRPr sz="1200" b="0" i="1" u="none" strike="noStrike" cap="non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2" name="Google Shape;122;p12"/>
            <p:cNvSpPr txBox="1"/>
            <p:nvPr/>
          </p:nvSpPr>
          <p:spPr>
            <a:xfrm>
              <a:off x="6903704" y="1624076"/>
              <a:ext cx="32092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400"/>
                <a:buFont typeface="Calibri"/>
                <a:buNone/>
              </a:pPr>
              <a:r>
                <a:rPr lang="en-US" altLang="ko-KR" i="1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2</a:t>
              </a:r>
              <a:r>
                <a:rPr lang="en-US" sz="1400" b="0" i="1" u="none" strike="noStrike" cap="none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’</a:t>
              </a:r>
              <a:endParaRPr dirty="0"/>
            </a:p>
          </p:txBody>
        </p:sp>
      </p:grpSp>
      <p:grpSp>
        <p:nvGrpSpPr>
          <p:cNvPr id="123" name="Google Shape;123;p12"/>
          <p:cNvGrpSpPr/>
          <p:nvPr/>
        </p:nvGrpSpPr>
        <p:grpSpPr>
          <a:xfrm>
            <a:off x="8875418" y="3005359"/>
            <a:ext cx="748975" cy="776843"/>
            <a:chOff x="6475651" y="1624076"/>
            <a:chExt cx="748975" cy="776843"/>
          </a:xfrm>
        </p:grpSpPr>
        <p:sp>
          <p:nvSpPr>
            <p:cNvPr id="124" name="Google Shape;124;p12"/>
            <p:cNvSpPr/>
            <p:nvPr/>
          </p:nvSpPr>
          <p:spPr>
            <a:xfrm>
              <a:off x="6475651" y="1638301"/>
              <a:ext cx="279328" cy="279328"/>
            </a:xfrm>
            <a:custGeom>
              <a:avLst/>
              <a:gdLst/>
              <a:ahLst/>
              <a:cxnLst/>
              <a:rect l="l" t="t" r="r" b="b"/>
              <a:pathLst>
                <a:path w="21600" h="21600" extrusionOk="0">
                  <a:moveTo>
                    <a:pt x="10800" y="20618"/>
                  </a:moveTo>
                  <a:cubicBezTo>
                    <a:pt x="5377" y="20618"/>
                    <a:pt x="982" y="16223"/>
                    <a:pt x="982" y="10800"/>
                  </a:cubicBezTo>
                  <a:cubicBezTo>
                    <a:pt x="982" y="5377"/>
                    <a:pt x="5377" y="982"/>
                    <a:pt x="10800" y="982"/>
                  </a:cubicBezTo>
                  <a:cubicBezTo>
                    <a:pt x="16223" y="982"/>
                    <a:pt x="20618" y="5377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moveTo>
                    <a:pt x="10800" y="0"/>
                  </a:moveTo>
                  <a:cubicBezTo>
                    <a:pt x="4836" y="0"/>
                    <a:pt x="0" y="4836"/>
                    <a:pt x="0" y="10800"/>
                  </a:cubicBezTo>
                  <a:cubicBezTo>
                    <a:pt x="0" y="16765"/>
                    <a:pt x="4836" y="21600"/>
                    <a:pt x="10800" y="21600"/>
                  </a:cubicBezTo>
                  <a:cubicBezTo>
                    <a:pt x="16764" y="21600"/>
                    <a:pt x="21600" y="16765"/>
                    <a:pt x="21600" y="10800"/>
                  </a:cubicBezTo>
                  <a:cubicBezTo>
                    <a:pt x="21600" y="4836"/>
                    <a:pt x="16764" y="0"/>
                    <a:pt x="10800" y="0"/>
                  </a:cubicBezTo>
                  <a:moveTo>
                    <a:pt x="14236" y="16752"/>
                  </a:moveTo>
                  <a:cubicBezTo>
                    <a:pt x="14001" y="16887"/>
                    <a:pt x="13921" y="17188"/>
                    <a:pt x="14057" y="17422"/>
                  </a:cubicBezTo>
                  <a:cubicBezTo>
                    <a:pt x="14192" y="17658"/>
                    <a:pt x="14493" y="17738"/>
                    <a:pt x="14727" y="17602"/>
                  </a:cubicBezTo>
                  <a:cubicBezTo>
                    <a:pt x="14962" y="17467"/>
                    <a:pt x="15042" y="17167"/>
                    <a:pt x="14907" y="16932"/>
                  </a:cubicBezTo>
                  <a:cubicBezTo>
                    <a:pt x="14771" y="16697"/>
                    <a:pt x="14472" y="16617"/>
                    <a:pt x="14236" y="16752"/>
                  </a:cubicBezTo>
                  <a:moveTo>
                    <a:pt x="10800" y="11782"/>
                  </a:moveTo>
                  <a:cubicBezTo>
                    <a:pt x="10258" y="11782"/>
                    <a:pt x="9818" y="11342"/>
                    <a:pt x="9818" y="10800"/>
                  </a:cubicBezTo>
                  <a:cubicBezTo>
                    <a:pt x="9818" y="10258"/>
                    <a:pt x="10258" y="9818"/>
                    <a:pt x="10800" y="9818"/>
                  </a:cubicBezTo>
                  <a:cubicBezTo>
                    <a:pt x="11342" y="9818"/>
                    <a:pt x="11782" y="10258"/>
                    <a:pt x="11782" y="10800"/>
                  </a:cubicBezTo>
                  <a:cubicBezTo>
                    <a:pt x="11782" y="11342"/>
                    <a:pt x="11342" y="11782"/>
                    <a:pt x="10800" y="11782"/>
                  </a:cubicBezTo>
                  <a:moveTo>
                    <a:pt x="15218" y="10309"/>
                  </a:moveTo>
                  <a:lnTo>
                    <a:pt x="12694" y="10309"/>
                  </a:lnTo>
                  <a:cubicBezTo>
                    <a:pt x="12515" y="9624"/>
                    <a:pt x="11978" y="9084"/>
                    <a:pt x="11291" y="8906"/>
                  </a:cubicBezTo>
                  <a:lnTo>
                    <a:pt x="11291" y="3436"/>
                  </a:lnTo>
                  <a:cubicBezTo>
                    <a:pt x="11291" y="3166"/>
                    <a:pt x="11071" y="2945"/>
                    <a:pt x="10800" y="2945"/>
                  </a:cubicBezTo>
                  <a:cubicBezTo>
                    <a:pt x="10529" y="2945"/>
                    <a:pt x="10309" y="3166"/>
                    <a:pt x="10309" y="3436"/>
                  </a:cubicBezTo>
                  <a:lnTo>
                    <a:pt x="10309" y="8906"/>
                  </a:lnTo>
                  <a:cubicBezTo>
                    <a:pt x="9464" y="9125"/>
                    <a:pt x="8836" y="9886"/>
                    <a:pt x="8836" y="10800"/>
                  </a:cubicBezTo>
                  <a:cubicBezTo>
                    <a:pt x="8836" y="11885"/>
                    <a:pt x="9716" y="12764"/>
                    <a:pt x="10800" y="12764"/>
                  </a:cubicBezTo>
                  <a:cubicBezTo>
                    <a:pt x="11714" y="12764"/>
                    <a:pt x="12476" y="12137"/>
                    <a:pt x="12694" y="11291"/>
                  </a:cubicBezTo>
                  <a:lnTo>
                    <a:pt x="15218" y="11291"/>
                  </a:lnTo>
                  <a:cubicBezTo>
                    <a:pt x="15489" y="11291"/>
                    <a:pt x="15709" y="11072"/>
                    <a:pt x="15709" y="10800"/>
                  </a:cubicBezTo>
                  <a:cubicBezTo>
                    <a:pt x="15709" y="10529"/>
                    <a:pt x="15489" y="10309"/>
                    <a:pt x="15218" y="10309"/>
                  </a:cubicBezTo>
                  <a:moveTo>
                    <a:pt x="16932" y="6693"/>
                  </a:moveTo>
                  <a:cubicBezTo>
                    <a:pt x="16697" y="6829"/>
                    <a:pt x="16616" y="7129"/>
                    <a:pt x="16752" y="7364"/>
                  </a:cubicBezTo>
                  <a:cubicBezTo>
                    <a:pt x="16887" y="7599"/>
                    <a:pt x="17188" y="7679"/>
                    <a:pt x="17422" y="7543"/>
                  </a:cubicBezTo>
                  <a:cubicBezTo>
                    <a:pt x="17657" y="7408"/>
                    <a:pt x="17737" y="7108"/>
                    <a:pt x="17602" y="6873"/>
                  </a:cubicBezTo>
                  <a:cubicBezTo>
                    <a:pt x="17467" y="6638"/>
                    <a:pt x="17166" y="6557"/>
                    <a:pt x="16932" y="6693"/>
                  </a:cubicBezTo>
                  <a:moveTo>
                    <a:pt x="10800" y="17673"/>
                  </a:moveTo>
                  <a:cubicBezTo>
                    <a:pt x="10529" y="17673"/>
                    <a:pt x="10309" y="17893"/>
                    <a:pt x="10309" y="18164"/>
                  </a:cubicBezTo>
                  <a:cubicBezTo>
                    <a:pt x="10309" y="18435"/>
                    <a:pt x="10529" y="18655"/>
                    <a:pt x="10800" y="18655"/>
                  </a:cubicBezTo>
                  <a:cubicBezTo>
                    <a:pt x="11071" y="18655"/>
                    <a:pt x="11291" y="18435"/>
                    <a:pt x="11291" y="18164"/>
                  </a:cubicBezTo>
                  <a:cubicBezTo>
                    <a:pt x="11291" y="17893"/>
                    <a:pt x="11071" y="17673"/>
                    <a:pt x="10800" y="17673"/>
                  </a:cubicBezTo>
                  <a:moveTo>
                    <a:pt x="17422" y="14057"/>
                  </a:moveTo>
                  <a:cubicBezTo>
                    <a:pt x="17188" y="13921"/>
                    <a:pt x="16887" y="14001"/>
                    <a:pt x="16752" y="14236"/>
                  </a:cubicBezTo>
                  <a:cubicBezTo>
                    <a:pt x="16616" y="14472"/>
                    <a:pt x="16697" y="14772"/>
                    <a:pt x="16932" y="14907"/>
                  </a:cubicBezTo>
                  <a:cubicBezTo>
                    <a:pt x="17166" y="15043"/>
                    <a:pt x="17467" y="14962"/>
                    <a:pt x="17602" y="14727"/>
                  </a:cubicBezTo>
                  <a:cubicBezTo>
                    <a:pt x="17737" y="14492"/>
                    <a:pt x="17657" y="14192"/>
                    <a:pt x="17422" y="14057"/>
                  </a:cubicBezTo>
                  <a:moveTo>
                    <a:pt x="4668" y="6693"/>
                  </a:moveTo>
                  <a:cubicBezTo>
                    <a:pt x="4433" y="6557"/>
                    <a:pt x="4133" y="6638"/>
                    <a:pt x="3998" y="6873"/>
                  </a:cubicBezTo>
                  <a:cubicBezTo>
                    <a:pt x="3863" y="7108"/>
                    <a:pt x="3942" y="7408"/>
                    <a:pt x="4178" y="7543"/>
                  </a:cubicBezTo>
                  <a:cubicBezTo>
                    <a:pt x="4412" y="7679"/>
                    <a:pt x="4713" y="7599"/>
                    <a:pt x="4848" y="7364"/>
                  </a:cubicBezTo>
                  <a:cubicBezTo>
                    <a:pt x="4984" y="7129"/>
                    <a:pt x="4903" y="6829"/>
                    <a:pt x="4668" y="6693"/>
                  </a:cubicBezTo>
                  <a:moveTo>
                    <a:pt x="14236" y="4848"/>
                  </a:moveTo>
                  <a:cubicBezTo>
                    <a:pt x="14472" y="4984"/>
                    <a:pt x="14771" y="4903"/>
                    <a:pt x="14907" y="4669"/>
                  </a:cubicBezTo>
                  <a:cubicBezTo>
                    <a:pt x="15042" y="4434"/>
                    <a:pt x="14962" y="4134"/>
                    <a:pt x="14727" y="3998"/>
                  </a:cubicBezTo>
                  <a:cubicBezTo>
                    <a:pt x="14493" y="3863"/>
                    <a:pt x="14192" y="3943"/>
                    <a:pt x="14057" y="4178"/>
                  </a:cubicBezTo>
                  <a:cubicBezTo>
                    <a:pt x="13921" y="4412"/>
                    <a:pt x="14001" y="4713"/>
                    <a:pt x="14236" y="4848"/>
                  </a:cubicBezTo>
                  <a:moveTo>
                    <a:pt x="3436" y="10309"/>
                  </a:moveTo>
                  <a:cubicBezTo>
                    <a:pt x="3166" y="10309"/>
                    <a:pt x="2945" y="10529"/>
                    <a:pt x="2945" y="10800"/>
                  </a:cubicBezTo>
                  <a:cubicBezTo>
                    <a:pt x="2945" y="11072"/>
                    <a:pt x="3166" y="11291"/>
                    <a:pt x="3436" y="11291"/>
                  </a:cubicBezTo>
                  <a:cubicBezTo>
                    <a:pt x="3707" y="11291"/>
                    <a:pt x="3927" y="11072"/>
                    <a:pt x="3927" y="10800"/>
                  </a:cubicBezTo>
                  <a:cubicBezTo>
                    <a:pt x="3927" y="10529"/>
                    <a:pt x="3707" y="10309"/>
                    <a:pt x="3436" y="10309"/>
                  </a:cubicBezTo>
                  <a:moveTo>
                    <a:pt x="6873" y="3998"/>
                  </a:moveTo>
                  <a:cubicBezTo>
                    <a:pt x="6638" y="4134"/>
                    <a:pt x="6558" y="4434"/>
                    <a:pt x="6693" y="4669"/>
                  </a:cubicBezTo>
                  <a:cubicBezTo>
                    <a:pt x="6829" y="4903"/>
                    <a:pt x="7129" y="4984"/>
                    <a:pt x="7364" y="4848"/>
                  </a:cubicBezTo>
                  <a:cubicBezTo>
                    <a:pt x="7599" y="4713"/>
                    <a:pt x="7679" y="4412"/>
                    <a:pt x="7543" y="4178"/>
                  </a:cubicBezTo>
                  <a:cubicBezTo>
                    <a:pt x="7408" y="3943"/>
                    <a:pt x="7108" y="3863"/>
                    <a:pt x="6873" y="3998"/>
                  </a:cubicBezTo>
                  <a:moveTo>
                    <a:pt x="4178" y="14057"/>
                  </a:moveTo>
                  <a:cubicBezTo>
                    <a:pt x="3942" y="14192"/>
                    <a:pt x="3863" y="14492"/>
                    <a:pt x="3998" y="14727"/>
                  </a:cubicBezTo>
                  <a:cubicBezTo>
                    <a:pt x="4133" y="14962"/>
                    <a:pt x="4433" y="15043"/>
                    <a:pt x="4668" y="14907"/>
                  </a:cubicBezTo>
                  <a:cubicBezTo>
                    <a:pt x="4903" y="14772"/>
                    <a:pt x="4984" y="14472"/>
                    <a:pt x="4848" y="14236"/>
                  </a:cubicBezTo>
                  <a:cubicBezTo>
                    <a:pt x="4713" y="14001"/>
                    <a:pt x="4412" y="13921"/>
                    <a:pt x="4178" y="14057"/>
                  </a:cubicBezTo>
                  <a:moveTo>
                    <a:pt x="7364" y="16752"/>
                  </a:moveTo>
                  <a:cubicBezTo>
                    <a:pt x="7129" y="16617"/>
                    <a:pt x="6829" y="16697"/>
                    <a:pt x="6693" y="16932"/>
                  </a:cubicBezTo>
                  <a:cubicBezTo>
                    <a:pt x="6558" y="17167"/>
                    <a:pt x="6638" y="17467"/>
                    <a:pt x="6873" y="17602"/>
                  </a:cubicBezTo>
                  <a:cubicBezTo>
                    <a:pt x="7108" y="17738"/>
                    <a:pt x="7408" y="17658"/>
                    <a:pt x="7543" y="17422"/>
                  </a:cubicBezTo>
                  <a:cubicBezTo>
                    <a:pt x="7679" y="17188"/>
                    <a:pt x="7599" y="16887"/>
                    <a:pt x="7364" y="16752"/>
                  </a:cubicBezTo>
                  <a:moveTo>
                    <a:pt x="18164" y="10309"/>
                  </a:moveTo>
                  <a:cubicBezTo>
                    <a:pt x="17893" y="10309"/>
                    <a:pt x="17673" y="10529"/>
                    <a:pt x="17673" y="10800"/>
                  </a:cubicBezTo>
                  <a:cubicBezTo>
                    <a:pt x="17673" y="11072"/>
                    <a:pt x="17893" y="11291"/>
                    <a:pt x="18164" y="11291"/>
                  </a:cubicBezTo>
                  <a:cubicBezTo>
                    <a:pt x="18434" y="11291"/>
                    <a:pt x="18655" y="11072"/>
                    <a:pt x="18655" y="10800"/>
                  </a:cubicBezTo>
                  <a:cubicBezTo>
                    <a:pt x="18655" y="10529"/>
                    <a:pt x="18434" y="10309"/>
                    <a:pt x="18164" y="10309"/>
                  </a:cubicBezTo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spcFirstLastPara="1" wrap="square" lIns="19025" tIns="19025" rIns="19025" bIns="19025" anchor="ctr" anchorCtr="0">
              <a:noAutofit/>
            </a:bodyPr>
            <a:lstStyle/>
            <a:p>
              <a:pPr marL="0" marR="0" lvl="0" indent="0" algn="l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200"/>
                <a:buFont typeface="Gill Sans"/>
                <a:buNone/>
              </a:pPr>
              <a:endParaRPr sz="1200" b="0" i="1" u="none" strike="noStrike" cap="none">
                <a:solidFill>
                  <a:srgbClr val="A5A5A5"/>
                </a:solidFill>
                <a:latin typeface="Gill Sans"/>
                <a:ea typeface="Gill Sans"/>
                <a:cs typeface="Gill Sans"/>
                <a:sym typeface="Gill Sans"/>
              </a:endParaRPr>
            </a:p>
          </p:txBody>
        </p:sp>
        <p:sp>
          <p:nvSpPr>
            <p:cNvPr id="125" name="Google Shape;125;p12"/>
            <p:cNvSpPr txBox="1"/>
            <p:nvPr/>
          </p:nvSpPr>
          <p:spPr>
            <a:xfrm>
              <a:off x="6812334" y="1624076"/>
              <a:ext cx="4122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400"/>
                <a:buFont typeface="Calibri"/>
                <a:buNone/>
              </a:pPr>
              <a:r>
                <a:rPr lang="en-US" sz="1400" b="0" i="1" u="none" strike="noStrike" cap="none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1</a:t>
              </a:r>
              <a:r>
                <a:rPr lang="en-US" altLang="ko-KR" i="1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0</a:t>
              </a:r>
              <a:r>
                <a:rPr lang="en-US" sz="1400" b="0" i="1" u="none" strike="noStrike" cap="none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’</a:t>
              </a:r>
              <a:endParaRPr dirty="0"/>
            </a:p>
          </p:txBody>
        </p:sp>
        <p:sp>
          <p:nvSpPr>
            <p:cNvPr id="82" name="Google Shape;125;p12">
              <a:extLst>
                <a:ext uri="{FF2B5EF4-FFF2-40B4-BE49-F238E27FC236}">
                  <a16:creationId xmlns:a16="http://schemas.microsoft.com/office/drawing/2014/main" id="{F31A4A9F-EC7C-3B4C-9BFD-1449F975BF95}"/>
                </a:ext>
              </a:extLst>
            </p:cNvPr>
            <p:cNvSpPr txBox="1"/>
            <p:nvPr/>
          </p:nvSpPr>
          <p:spPr>
            <a:xfrm>
              <a:off x="6812334" y="2093142"/>
              <a:ext cx="412292" cy="307777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A5A5A5"/>
                </a:buClr>
                <a:buSzPts val="1400"/>
                <a:buFont typeface="Calibri"/>
                <a:buNone/>
              </a:pPr>
              <a:r>
                <a:rPr lang="en-US" altLang="ko-KR" sz="1400" b="0" i="1" u="none" strike="noStrike" cap="none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3</a:t>
              </a:r>
              <a:r>
                <a:rPr lang="en-US" sz="1400" b="0" i="1" u="none" strike="noStrike" cap="none" dirty="0">
                  <a:solidFill>
                    <a:srgbClr val="A5A5A5"/>
                  </a:solidFill>
                  <a:latin typeface="Calibri"/>
                  <a:ea typeface="Calibri"/>
                  <a:cs typeface="Calibri"/>
                  <a:sym typeface="Calibri"/>
                </a:rPr>
                <a:t>’</a:t>
              </a:r>
              <a:endParaRPr dirty="0"/>
            </a:p>
          </p:txBody>
        </p:sp>
      </p:grpSp>
      <p:sp>
        <p:nvSpPr>
          <p:cNvPr id="142" name="Google Shape;142;p12"/>
          <p:cNvSpPr/>
          <p:nvPr/>
        </p:nvSpPr>
        <p:spPr>
          <a:xfrm>
            <a:off x="8875418" y="2545860"/>
            <a:ext cx="279328" cy="279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9025" tIns="19025" rIns="19025" bIns="190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Gill Sans"/>
              <a:buNone/>
            </a:pPr>
            <a:endParaRPr sz="1200" b="0" i="1" u="none" strike="noStrike" cap="none">
              <a:solidFill>
                <a:srgbClr val="A5A5A5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5" name="Google Shape;145;p12"/>
          <p:cNvSpPr/>
          <p:nvPr/>
        </p:nvSpPr>
        <p:spPr>
          <a:xfrm>
            <a:off x="8875418" y="3019584"/>
            <a:ext cx="279328" cy="279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9025" tIns="19025" rIns="19025" bIns="190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Gill Sans"/>
              <a:buNone/>
            </a:pPr>
            <a:endParaRPr sz="1200" b="0" i="1" u="none" strike="noStrike" cap="none">
              <a:solidFill>
                <a:srgbClr val="A5A5A5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  <p:sp>
        <p:nvSpPr>
          <p:cNvPr id="148" name="Google Shape;148;p12"/>
          <p:cNvSpPr/>
          <p:nvPr/>
        </p:nvSpPr>
        <p:spPr>
          <a:xfrm>
            <a:off x="8875418" y="3493308"/>
            <a:ext cx="279328" cy="279328"/>
          </a:xfrm>
          <a:custGeom>
            <a:avLst/>
            <a:gdLst/>
            <a:ahLst/>
            <a:cxnLst/>
            <a:rect l="l" t="t" r="r" b="b"/>
            <a:pathLst>
              <a:path w="21600" h="21600" extrusionOk="0">
                <a:moveTo>
                  <a:pt x="10800" y="20618"/>
                </a:moveTo>
                <a:cubicBezTo>
                  <a:pt x="5377" y="20618"/>
                  <a:pt x="982" y="16223"/>
                  <a:pt x="982" y="10800"/>
                </a:cubicBezTo>
                <a:cubicBezTo>
                  <a:pt x="982" y="5377"/>
                  <a:pt x="5377" y="982"/>
                  <a:pt x="10800" y="982"/>
                </a:cubicBezTo>
                <a:cubicBezTo>
                  <a:pt x="16223" y="982"/>
                  <a:pt x="20618" y="5377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moveTo>
                  <a:pt x="10800" y="0"/>
                </a:moveTo>
                <a:cubicBezTo>
                  <a:pt x="4836" y="0"/>
                  <a:pt x="0" y="4836"/>
                  <a:pt x="0" y="10800"/>
                </a:cubicBezTo>
                <a:cubicBezTo>
                  <a:pt x="0" y="16765"/>
                  <a:pt x="4836" y="21600"/>
                  <a:pt x="10800" y="21600"/>
                </a:cubicBezTo>
                <a:cubicBezTo>
                  <a:pt x="16764" y="21600"/>
                  <a:pt x="21600" y="16765"/>
                  <a:pt x="21600" y="10800"/>
                </a:cubicBezTo>
                <a:cubicBezTo>
                  <a:pt x="21600" y="4836"/>
                  <a:pt x="16764" y="0"/>
                  <a:pt x="10800" y="0"/>
                </a:cubicBezTo>
                <a:moveTo>
                  <a:pt x="14236" y="16752"/>
                </a:moveTo>
                <a:cubicBezTo>
                  <a:pt x="14001" y="16887"/>
                  <a:pt x="13921" y="17188"/>
                  <a:pt x="14057" y="17422"/>
                </a:cubicBezTo>
                <a:cubicBezTo>
                  <a:pt x="14192" y="17658"/>
                  <a:pt x="14493" y="17738"/>
                  <a:pt x="14727" y="17602"/>
                </a:cubicBezTo>
                <a:cubicBezTo>
                  <a:pt x="14962" y="17467"/>
                  <a:pt x="15042" y="17167"/>
                  <a:pt x="14907" y="16932"/>
                </a:cubicBezTo>
                <a:cubicBezTo>
                  <a:pt x="14771" y="16697"/>
                  <a:pt x="14472" y="16617"/>
                  <a:pt x="14236" y="16752"/>
                </a:cubicBezTo>
                <a:moveTo>
                  <a:pt x="10800" y="11782"/>
                </a:moveTo>
                <a:cubicBezTo>
                  <a:pt x="10258" y="11782"/>
                  <a:pt x="9818" y="11342"/>
                  <a:pt x="9818" y="10800"/>
                </a:cubicBezTo>
                <a:cubicBezTo>
                  <a:pt x="9818" y="10258"/>
                  <a:pt x="10258" y="9818"/>
                  <a:pt x="10800" y="9818"/>
                </a:cubicBezTo>
                <a:cubicBezTo>
                  <a:pt x="11342" y="9818"/>
                  <a:pt x="11782" y="10258"/>
                  <a:pt x="11782" y="10800"/>
                </a:cubicBezTo>
                <a:cubicBezTo>
                  <a:pt x="11782" y="11342"/>
                  <a:pt x="11342" y="11782"/>
                  <a:pt x="10800" y="11782"/>
                </a:cubicBezTo>
                <a:moveTo>
                  <a:pt x="15218" y="10309"/>
                </a:moveTo>
                <a:lnTo>
                  <a:pt x="12694" y="10309"/>
                </a:lnTo>
                <a:cubicBezTo>
                  <a:pt x="12515" y="9624"/>
                  <a:pt x="11978" y="9084"/>
                  <a:pt x="11291" y="8906"/>
                </a:cubicBezTo>
                <a:lnTo>
                  <a:pt x="11291" y="3436"/>
                </a:lnTo>
                <a:cubicBezTo>
                  <a:pt x="11291" y="3166"/>
                  <a:pt x="11071" y="2945"/>
                  <a:pt x="10800" y="2945"/>
                </a:cubicBezTo>
                <a:cubicBezTo>
                  <a:pt x="10529" y="2945"/>
                  <a:pt x="10309" y="3166"/>
                  <a:pt x="10309" y="3436"/>
                </a:cubicBezTo>
                <a:lnTo>
                  <a:pt x="10309" y="8906"/>
                </a:lnTo>
                <a:cubicBezTo>
                  <a:pt x="9464" y="9125"/>
                  <a:pt x="8836" y="9886"/>
                  <a:pt x="8836" y="10800"/>
                </a:cubicBezTo>
                <a:cubicBezTo>
                  <a:pt x="8836" y="11885"/>
                  <a:pt x="9716" y="12764"/>
                  <a:pt x="10800" y="12764"/>
                </a:cubicBezTo>
                <a:cubicBezTo>
                  <a:pt x="11714" y="12764"/>
                  <a:pt x="12476" y="12137"/>
                  <a:pt x="12694" y="11291"/>
                </a:cubicBezTo>
                <a:lnTo>
                  <a:pt x="15218" y="11291"/>
                </a:lnTo>
                <a:cubicBezTo>
                  <a:pt x="15489" y="11291"/>
                  <a:pt x="15709" y="11072"/>
                  <a:pt x="15709" y="10800"/>
                </a:cubicBezTo>
                <a:cubicBezTo>
                  <a:pt x="15709" y="10529"/>
                  <a:pt x="15489" y="10309"/>
                  <a:pt x="15218" y="10309"/>
                </a:cubicBezTo>
                <a:moveTo>
                  <a:pt x="16932" y="6693"/>
                </a:moveTo>
                <a:cubicBezTo>
                  <a:pt x="16697" y="6829"/>
                  <a:pt x="16616" y="7129"/>
                  <a:pt x="16752" y="7364"/>
                </a:cubicBezTo>
                <a:cubicBezTo>
                  <a:pt x="16887" y="7599"/>
                  <a:pt x="17188" y="7679"/>
                  <a:pt x="17422" y="7543"/>
                </a:cubicBezTo>
                <a:cubicBezTo>
                  <a:pt x="17657" y="7408"/>
                  <a:pt x="17737" y="7108"/>
                  <a:pt x="17602" y="6873"/>
                </a:cubicBezTo>
                <a:cubicBezTo>
                  <a:pt x="17467" y="6638"/>
                  <a:pt x="17166" y="6557"/>
                  <a:pt x="16932" y="6693"/>
                </a:cubicBezTo>
                <a:moveTo>
                  <a:pt x="10800" y="17673"/>
                </a:moveTo>
                <a:cubicBezTo>
                  <a:pt x="10529" y="17673"/>
                  <a:pt x="10309" y="17893"/>
                  <a:pt x="10309" y="18164"/>
                </a:cubicBezTo>
                <a:cubicBezTo>
                  <a:pt x="10309" y="18435"/>
                  <a:pt x="10529" y="18655"/>
                  <a:pt x="10800" y="18655"/>
                </a:cubicBezTo>
                <a:cubicBezTo>
                  <a:pt x="11071" y="18655"/>
                  <a:pt x="11291" y="18435"/>
                  <a:pt x="11291" y="18164"/>
                </a:cubicBezTo>
                <a:cubicBezTo>
                  <a:pt x="11291" y="17893"/>
                  <a:pt x="11071" y="17673"/>
                  <a:pt x="10800" y="17673"/>
                </a:cubicBezTo>
                <a:moveTo>
                  <a:pt x="17422" y="14057"/>
                </a:moveTo>
                <a:cubicBezTo>
                  <a:pt x="17188" y="13921"/>
                  <a:pt x="16887" y="14001"/>
                  <a:pt x="16752" y="14236"/>
                </a:cubicBezTo>
                <a:cubicBezTo>
                  <a:pt x="16616" y="14472"/>
                  <a:pt x="16697" y="14772"/>
                  <a:pt x="16932" y="14907"/>
                </a:cubicBezTo>
                <a:cubicBezTo>
                  <a:pt x="17166" y="15043"/>
                  <a:pt x="17467" y="14962"/>
                  <a:pt x="17602" y="14727"/>
                </a:cubicBezTo>
                <a:cubicBezTo>
                  <a:pt x="17737" y="14492"/>
                  <a:pt x="17657" y="14192"/>
                  <a:pt x="17422" y="14057"/>
                </a:cubicBezTo>
                <a:moveTo>
                  <a:pt x="4668" y="6693"/>
                </a:moveTo>
                <a:cubicBezTo>
                  <a:pt x="4433" y="6557"/>
                  <a:pt x="4133" y="6638"/>
                  <a:pt x="3998" y="6873"/>
                </a:cubicBezTo>
                <a:cubicBezTo>
                  <a:pt x="3863" y="7108"/>
                  <a:pt x="3942" y="7408"/>
                  <a:pt x="4178" y="7543"/>
                </a:cubicBezTo>
                <a:cubicBezTo>
                  <a:pt x="4412" y="7679"/>
                  <a:pt x="4713" y="7599"/>
                  <a:pt x="4848" y="7364"/>
                </a:cubicBezTo>
                <a:cubicBezTo>
                  <a:pt x="4984" y="7129"/>
                  <a:pt x="4903" y="6829"/>
                  <a:pt x="4668" y="6693"/>
                </a:cubicBezTo>
                <a:moveTo>
                  <a:pt x="14236" y="4848"/>
                </a:moveTo>
                <a:cubicBezTo>
                  <a:pt x="14472" y="4984"/>
                  <a:pt x="14771" y="4903"/>
                  <a:pt x="14907" y="4669"/>
                </a:cubicBezTo>
                <a:cubicBezTo>
                  <a:pt x="15042" y="4434"/>
                  <a:pt x="14962" y="4134"/>
                  <a:pt x="14727" y="3998"/>
                </a:cubicBezTo>
                <a:cubicBezTo>
                  <a:pt x="14493" y="3863"/>
                  <a:pt x="14192" y="3943"/>
                  <a:pt x="14057" y="4178"/>
                </a:cubicBezTo>
                <a:cubicBezTo>
                  <a:pt x="13921" y="4412"/>
                  <a:pt x="14001" y="4713"/>
                  <a:pt x="14236" y="4848"/>
                </a:cubicBezTo>
                <a:moveTo>
                  <a:pt x="3436" y="10309"/>
                </a:moveTo>
                <a:cubicBezTo>
                  <a:pt x="3166" y="10309"/>
                  <a:pt x="2945" y="10529"/>
                  <a:pt x="2945" y="10800"/>
                </a:cubicBezTo>
                <a:cubicBezTo>
                  <a:pt x="2945" y="11072"/>
                  <a:pt x="3166" y="11291"/>
                  <a:pt x="3436" y="11291"/>
                </a:cubicBezTo>
                <a:cubicBezTo>
                  <a:pt x="3707" y="11291"/>
                  <a:pt x="3927" y="11072"/>
                  <a:pt x="3927" y="10800"/>
                </a:cubicBezTo>
                <a:cubicBezTo>
                  <a:pt x="3927" y="10529"/>
                  <a:pt x="3707" y="10309"/>
                  <a:pt x="3436" y="10309"/>
                </a:cubicBezTo>
                <a:moveTo>
                  <a:pt x="6873" y="3998"/>
                </a:moveTo>
                <a:cubicBezTo>
                  <a:pt x="6638" y="4134"/>
                  <a:pt x="6558" y="4434"/>
                  <a:pt x="6693" y="4669"/>
                </a:cubicBezTo>
                <a:cubicBezTo>
                  <a:pt x="6829" y="4903"/>
                  <a:pt x="7129" y="4984"/>
                  <a:pt x="7364" y="4848"/>
                </a:cubicBezTo>
                <a:cubicBezTo>
                  <a:pt x="7599" y="4713"/>
                  <a:pt x="7679" y="4412"/>
                  <a:pt x="7543" y="4178"/>
                </a:cubicBezTo>
                <a:cubicBezTo>
                  <a:pt x="7408" y="3943"/>
                  <a:pt x="7108" y="3863"/>
                  <a:pt x="6873" y="3998"/>
                </a:cubicBezTo>
                <a:moveTo>
                  <a:pt x="4178" y="14057"/>
                </a:moveTo>
                <a:cubicBezTo>
                  <a:pt x="3942" y="14192"/>
                  <a:pt x="3863" y="14492"/>
                  <a:pt x="3998" y="14727"/>
                </a:cubicBezTo>
                <a:cubicBezTo>
                  <a:pt x="4133" y="14962"/>
                  <a:pt x="4433" y="15043"/>
                  <a:pt x="4668" y="14907"/>
                </a:cubicBezTo>
                <a:cubicBezTo>
                  <a:pt x="4903" y="14772"/>
                  <a:pt x="4984" y="14472"/>
                  <a:pt x="4848" y="14236"/>
                </a:cubicBezTo>
                <a:cubicBezTo>
                  <a:pt x="4713" y="14001"/>
                  <a:pt x="4412" y="13921"/>
                  <a:pt x="4178" y="14057"/>
                </a:cubicBezTo>
                <a:moveTo>
                  <a:pt x="7364" y="16752"/>
                </a:moveTo>
                <a:cubicBezTo>
                  <a:pt x="7129" y="16617"/>
                  <a:pt x="6829" y="16697"/>
                  <a:pt x="6693" y="16932"/>
                </a:cubicBezTo>
                <a:cubicBezTo>
                  <a:pt x="6558" y="17167"/>
                  <a:pt x="6638" y="17467"/>
                  <a:pt x="6873" y="17602"/>
                </a:cubicBezTo>
                <a:cubicBezTo>
                  <a:pt x="7108" y="17738"/>
                  <a:pt x="7408" y="17658"/>
                  <a:pt x="7543" y="17422"/>
                </a:cubicBezTo>
                <a:cubicBezTo>
                  <a:pt x="7679" y="17188"/>
                  <a:pt x="7599" y="16887"/>
                  <a:pt x="7364" y="16752"/>
                </a:cubicBezTo>
                <a:moveTo>
                  <a:pt x="18164" y="10309"/>
                </a:moveTo>
                <a:cubicBezTo>
                  <a:pt x="17893" y="10309"/>
                  <a:pt x="17673" y="10529"/>
                  <a:pt x="17673" y="10800"/>
                </a:cubicBezTo>
                <a:cubicBezTo>
                  <a:pt x="17673" y="11072"/>
                  <a:pt x="17893" y="11291"/>
                  <a:pt x="18164" y="11291"/>
                </a:cubicBezTo>
                <a:cubicBezTo>
                  <a:pt x="18434" y="11291"/>
                  <a:pt x="18655" y="11072"/>
                  <a:pt x="18655" y="10800"/>
                </a:cubicBezTo>
                <a:cubicBezTo>
                  <a:pt x="18655" y="10529"/>
                  <a:pt x="18434" y="10309"/>
                  <a:pt x="18164" y="10309"/>
                </a:cubicBezTo>
              </a:path>
            </a:pathLst>
          </a:custGeom>
          <a:solidFill>
            <a:srgbClr val="FFFFFF"/>
          </a:solidFill>
          <a:ln>
            <a:noFill/>
          </a:ln>
        </p:spPr>
        <p:txBody>
          <a:bodyPr spcFirstLastPara="1" wrap="square" lIns="19025" tIns="19025" rIns="19025" bIns="19025" anchor="ctr" anchorCtr="0">
            <a:noAutofit/>
          </a:bodyPr>
          <a:lstStyle/>
          <a:p>
            <a:pPr marL="0" marR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Font typeface="Gill Sans"/>
              <a:buNone/>
            </a:pPr>
            <a:endParaRPr sz="1200" b="0" i="1" u="none" strike="noStrike" cap="none">
              <a:solidFill>
                <a:srgbClr val="A5A5A5"/>
              </a:solidFill>
              <a:latin typeface="Gill Sans"/>
              <a:ea typeface="Gill Sans"/>
              <a:cs typeface="Gill Sans"/>
              <a:sym typeface="Gill Sans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67" name="Google Shape;167;p13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68" name="Google Shape;168;p13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69847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2828"/>
              </a:buClr>
              <a:buSzPts val="3200"/>
              <a:buFont typeface="Calibri"/>
              <a:buNone/>
            </a:pPr>
            <a:r>
              <a:rPr lang="en-US" sz="3200" dirty="0" err="1"/>
              <a:t>목표</a:t>
            </a:r>
            <a:r>
              <a:rPr lang="en-US" sz="3200" dirty="0"/>
              <a:t>(10%)</a:t>
            </a:r>
            <a:endParaRPr sz="3200" dirty="0"/>
          </a:p>
        </p:txBody>
      </p:sp>
      <p:sp>
        <p:nvSpPr>
          <p:cNvPr id="169" name="Google Shape;169;p13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6984776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3340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ADC7"/>
              </a:buClr>
              <a:buSzPts val="2000"/>
              <a:buNone/>
            </a:pPr>
            <a:endParaRPr sz="2000" dirty="0"/>
          </a:p>
        </p:txBody>
      </p:sp>
      <p:sp>
        <p:nvSpPr>
          <p:cNvPr id="170" name="Google Shape;170;p13"/>
          <p:cNvSpPr txBox="1"/>
          <p:nvPr/>
        </p:nvSpPr>
        <p:spPr>
          <a:xfrm>
            <a:off x="2419564" y="1149887"/>
            <a:ext cx="2342309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1" dirty="0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01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5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Goals to achieve in 2020 </a:t>
            </a:r>
            <a:endParaRPr dirty="0"/>
          </a:p>
        </p:txBody>
      </p:sp>
      <p:sp>
        <p:nvSpPr>
          <p:cNvPr id="183" name="Google Shape;183;p15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4</a:t>
            </a:fld>
            <a:endParaRPr/>
          </a:p>
        </p:txBody>
      </p:sp>
      <p:sp>
        <p:nvSpPr>
          <p:cNvPr id="184" name="Google Shape;184;p15"/>
          <p:cNvSpPr txBox="1">
            <a:spLocks noGrp="1"/>
          </p:cNvSpPr>
          <p:nvPr>
            <p:ph type="body" idx="1"/>
          </p:nvPr>
        </p:nvSpPr>
        <p:spPr>
          <a:xfrm>
            <a:off x="518000" y="859971"/>
            <a:ext cx="11194624" cy="4572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bg1"/>
              </a:buClr>
              <a:buSzPts val="1600"/>
            </a:pPr>
            <a:r>
              <a:rPr lang="ko-KR" altLang="en-US" dirty="0">
                <a:solidFill>
                  <a:schemeClr val="bg1"/>
                </a:solidFill>
              </a:rPr>
              <a:t>설정 목표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5" name="Google Shape;184;p15">
            <a:extLst>
              <a:ext uri="{FF2B5EF4-FFF2-40B4-BE49-F238E27FC236}">
                <a16:creationId xmlns:a16="http://schemas.microsoft.com/office/drawing/2014/main" id="{D50870AE-FCE8-D54E-94EA-C45BD2038D80}"/>
              </a:ext>
            </a:extLst>
          </p:cNvPr>
          <p:cNvSpPr txBox="1">
            <a:spLocks/>
          </p:cNvSpPr>
          <p:nvPr/>
        </p:nvSpPr>
        <p:spPr>
          <a:xfrm>
            <a:off x="518000" y="1399971"/>
            <a:ext cx="11194624" cy="113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20"/>
              <a:buFont typeface="Malgun Gothic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200"/>
              <a:buFont typeface="Noto Sans Symbols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990"/>
              <a:buFont typeface="Noto Sans Symbols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9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/>
              <a:t>Studying REACT Java Script Library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altLang="ko-KR" dirty="0"/>
              <a:t>Making own project using REACT</a:t>
            </a:r>
            <a:endParaRPr lang="ko-KR" altLang="en-US" dirty="0"/>
          </a:p>
        </p:txBody>
      </p:sp>
      <p:graphicFrame>
        <p:nvGraphicFramePr>
          <p:cNvPr id="8" name="표 3">
            <a:extLst>
              <a:ext uri="{FF2B5EF4-FFF2-40B4-BE49-F238E27FC236}">
                <a16:creationId xmlns:a16="http://schemas.microsoft.com/office/drawing/2014/main" id="{9486A77F-F758-B84F-BE80-9733577A59D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911490877"/>
              </p:ext>
            </p:extLst>
          </p:nvPr>
        </p:nvGraphicFramePr>
        <p:xfrm>
          <a:off x="1834492" y="2381024"/>
          <a:ext cx="8523015" cy="3881211"/>
        </p:xfrm>
        <a:graphic>
          <a:graphicData uri="http://schemas.openxmlformats.org/drawingml/2006/table">
            <a:tbl>
              <a:tblPr/>
              <a:tblGrid>
                <a:gridCol w="664627">
                  <a:extLst>
                    <a:ext uri="{9D8B030D-6E8A-4147-A177-3AD203B41FA5}">
                      <a16:colId xmlns:a16="http://schemas.microsoft.com/office/drawing/2014/main" val="1995994147"/>
                    </a:ext>
                  </a:extLst>
                </a:gridCol>
                <a:gridCol w="742294">
                  <a:extLst>
                    <a:ext uri="{9D8B030D-6E8A-4147-A177-3AD203B41FA5}">
                      <a16:colId xmlns:a16="http://schemas.microsoft.com/office/drawing/2014/main" val="1504425403"/>
                    </a:ext>
                  </a:extLst>
                </a:gridCol>
                <a:gridCol w="807229">
                  <a:extLst>
                    <a:ext uri="{9D8B030D-6E8A-4147-A177-3AD203B41FA5}">
                      <a16:colId xmlns:a16="http://schemas.microsoft.com/office/drawing/2014/main" val="458738306"/>
                    </a:ext>
                  </a:extLst>
                </a:gridCol>
                <a:gridCol w="3486109">
                  <a:extLst>
                    <a:ext uri="{9D8B030D-6E8A-4147-A177-3AD203B41FA5}">
                      <a16:colId xmlns:a16="http://schemas.microsoft.com/office/drawing/2014/main" val="3161378249"/>
                    </a:ext>
                  </a:extLst>
                </a:gridCol>
                <a:gridCol w="1008400">
                  <a:extLst>
                    <a:ext uri="{9D8B030D-6E8A-4147-A177-3AD203B41FA5}">
                      <a16:colId xmlns:a16="http://schemas.microsoft.com/office/drawing/2014/main" val="2513781526"/>
                    </a:ext>
                  </a:extLst>
                </a:gridCol>
                <a:gridCol w="980389">
                  <a:extLst>
                    <a:ext uri="{9D8B030D-6E8A-4147-A177-3AD203B41FA5}">
                      <a16:colId xmlns:a16="http://schemas.microsoft.com/office/drawing/2014/main" val="3178781226"/>
                    </a:ext>
                  </a:extLst>
                </a:gridCol>
                <a:gridCol w="833967">
                  <a:extLst>
                    <a:ext uri="{9D8B030D-6E8A-4147-A177-3AD203B41FA5}">
                      <a16:colId xmlns:a16="http://schemas.microsoft.com/office/drawing/2014/main" val="564959368"/>
                    </a:ext>
                  </a:extLst>
                </a:gridCol>
              </a:tblGrid>
              <a:tr h="319899"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항목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구분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가중치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세부내용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가중치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점수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합계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02681396"/>
                  </a:ext>
                </a:extLst>
              </a:tr>
              <a:tr h="319899">
                <a:tc rowSpan="11"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역량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목표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10%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목표난이도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10%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368932289"/>
                  </a:ext>
                </a:extLst>
              </a:tr>
              <a:tr h="319899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rowSpan="9"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결과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 rowSpan="9"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90%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제품</a:t>
                      </a: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업무 완성도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916564261"/>
                  </a:ext>
                </a:extLst>
              </a:tr>
              <a:tr h="319899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업무효율성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488327317"/>
                  </a:ext>
                </a:extLst>
              </a:tr>
              <a:tr h="323339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창의</a:t>
                      </a: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도전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16028912"/>
                  </a:ext>
                </a:extLst>
              </a:tr>
              <a:tr h="318752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조직활성화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301494073"/>
                  </a:ext>
                </a:extLst>
              </a:tr>
              <a:tr h="3279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고객만족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71784211"/>
                  </a:ext>
                </a:extLst>
              </a:tr>
              <a:tr h="3279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인재육성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497661875"/>
                  </a:ext>
                </a:extLst>
              </a:tr>
              <a:tr h="32792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자기개발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90%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3851071114"/>
                  </a:ext>
                </a:extLst>
              </a:tr>
              <a:tr h="318752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매출</a:t>
                      </a: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/</a:t>
                      </a: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수익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55280629"/>
                  </a:ext>
                </a:extLst>
              </a:tr>
              <a:tr h="318752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소계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100%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>
                        <a:ln>
                          <a:noFill/>
                        </a:ln>
                        <a:solidFill>
                          <a:srgbClr val="000000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49561192"/>
                  </a:ext>
                </a:extLst>
              </a:tr>
              <a:tr h="338245">
                <a:tc v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gridSpan="5"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ko-KR" altLang="en-US" sz="1400" b="0" i="0" u="none" strike="noStrike" cap="none" normalizeH="0" baseline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합계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ko-Kore-KR" altLang="en-US"/>
                    </a:p>
                  </a:txBody>
                  <a:tcPr/>
                </a:tc>
                <a:tc>
                  <a:txBody>
                    <a:bodyPr/>
                    <a:lstStyle>
                      <a:lvl1pPr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1pPr>
                      <a:lvl2pPr marL="742950" indent="-28575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2pPr>
                      <a:lvl3pPr marL="11430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3pPr>
                      <a:lvl4pPr marL="16002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4pPr>
                      <a:lvl5pPr marL="2057400" indent="-228600"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5pPr>
                      <a:lvl6pPr marL="25146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6pPr>
                      <a:lvl7pPr marL="29718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7pPr>
                      <a:lvl8pPr marL="34290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8pPr>
                      <a:lvl9pPr marL="3886200" indent="-228600" eaLnBrk="0" fontAlgn="base" hangingPunct="0"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Font typeface="Arial" panose="020B0604020202020204" pitchFamily="34" charset="0"/>
                        <a:defRPr sz="1200">
                          <a:solidFill>
                            <a:srgbClr val="000000"/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Arial" panose="020B0604020202020204" pitchFamily="34" charset="0"/>
                        </a:defRPr>
                      </a:lvl9pPr>
                    </a:lstStyle>
                    <a:p>
                      <a:pPr marL="0" marR="0" lvl="0" indent="0" algn="ctr" defTabSz="914400" rtl="0" eaLnBrk="1" fontAlgn="base" latinLnBrk="1" hangingPunct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Clr>
                          <a:srgbClr val="000000"/>
                        </a:buClr>
                        <a:buSzTx/>
                        <a:buFont typeface="Arial" panose="020B0604020202020204" pitchFamily="34" charset="0"/>
                        <a:buNone/>
                        <a:tabLst/>
                      </a:pPr>
                      <a:r>
                        <a:rPr kumimoji="0" lang="en-US" altLang="ko-KR" sz="1400" b="0" i="0" u="none" strike="noStrike" cap="none" normalizeH="0" baseline="0" dirty="0">
                          <a:ln>
                            <a:noFill/>
                          </a:ln>
                          <a:solidFill>
                            <a:schemeClr val="tx1"/>
                          </a:solidFill>
                          <a:effectLst/>
                          <a:latin typeface="Arial" panose="020B0604020202020204" pitchFamily="34" charset="0"/>
                          <a:ea typeface="굴림" panose="020B0600000101010101" pitchFamily="34" charset="-127"/>
                          <a:cs typeface="Arial" panose="020B0604020202020204" pitchFamily="34" charset="0"/>
                          <a:sym typeface="Arial" panose="020B0604020202020204" pitchFamily="34" charset="0"/>
                        </a:rPr>
                        <a:t>0</a:t>
                      </a:r>
                      <a:endParaRPr kumimoji="0" lang="ko-KR" altLang="en-US" sz="1400" b="0" i="0" u="none" strike="noStrike" cap="none" normalizeH="0" baseline="0" dirty="0">
                        <a:ln>
                          <a:noFill/>
                        </a:ln>
                        <a:solidFill>
                          <a:schemeClr val="tx1"/>
                        </a:solidFill>
                        <a:effectLst/>
                        <a:latin typeface="Arial" panose="020B0604020202020204" pitchFamily="34" charset="0"/>
                        <a:ea typeface="굴림" panose="020B0600000101010101" pitchFamily="34" charset="-127"/>
                        <a:cs typeface="Arial" panose="020B0604020202020204" pitchFamily="34" charset="0"/>
                        <a:sym typeface="Arial" panose="020B0604020202020204" pitchFamily="34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rgbClr val="000000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solidFill>
                      <a:srgbClr val="BFBFBF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44555048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 err="1"/>
              <a:t>리액트는</a:t>
            </a:r>
            <a:r>
              <a:rPr lang="ko-KR" altLang="en-US" b="0" dirty="0"/>
              <a:t> 페이스북이 만든 사용자 인터페이스</a:t>
            </a:r>
            <a:r>
              <a:rPr lang="en-US" altLang="ko-KR" b="0" dirty="0"/>
              <a:t>(UI)</a:t>
            </a:r>
            <a:r>
              <a:rPr lang="ko-KR" altLang="en-US" b="0" dirty="0"/>
              <a:t> 개발을 위한 라이브러리</a:t>
            </a:r>
            <a:endParaRPr lang="en-US" altLang="ko-KR" b="0" dirty="0"/>
          </a:p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/>
              <a:t> </a:t>
            </a:r>
            <a:r>
              <a:rPr lang="en-US" altLang="ko-KR" b="0" dirty="0"/>
              <a:t>UI </a:t>
            </a:r>
            <a:r>
              <a:rPr lang="ko-KR" altLang="en-US" b="0" dirty="0"/>
              <a:t>컴포넌트를 만들어 캡슐화</a:t>
            </a:r>
            <a:endParaRPr lang="en-US" altLang="ko-KR" b="0" dirty="0"/>
          </a:p>
          <a:p>
            <a:pPr marL="742950" lvl="1" indent="-285750"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 err="1"/>
              <a:t>재사용성</a:t>
            </a:r>
            <a:r>
              <a:rPr lang="ko-KR" altLang="en-US" b="0" dirty="0"/>
              <a:t> ↑ </a:t>
            </a:r>
            <a:endParaRPr lang="en-US" altLang="ko-KR" b="0" dirty="0"/>
          </a:p>
          <a:p>
            <a:pPr marL="742950" lvl="1" indent="-285750"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/>
              <a:t>유지보수 용이</a:t>
            </a:r>
            <a:endParaRPr lang="en-US" altLang="ko-KR" b="0" dirty="0"/>
          </a:p>
          <a:p>
            <a:pPr marL="285750" indent="-285750">
              <a:buFont typeface="Wingdings" pitchFamily="2" charset="2"/>
              <a:buChar char="v"/>
            </a:pPr>
            <a:r>
              <a:rPr lang="ko-KR" altLang="en-US" b="0" dirty="0"/>
              <a:t>다양한 </a:t>
            </a:r>
            <a:r>
              <a:rPr lang="en-US" altLang="ko-KR" b="0" dirty="0"/>
              <a:t>JavaScript</a:t>
            </a:r>
            <a:r>
              <a:rPr lang="ko-KR" altLang="en-US" b="0" dirty="0"/>
              <a:t> 프레임워크나 라이브러리와 함께 사용 가능</a:t>
            </a:r>
            <a:endParaRPr lang="en-US" altLang="ko-KR" b="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Virtual DOM</a:t>
            </a:r>
            <a:r>
              <a:rPr lang="ko-KR" altLang="en-US" b="0" dirty="0"/>
              <a:t>을 활용한 빠른 렌더링 가능</a:t>
            </a:r>
            <a:endParaRPr lang="en-US" altLang="ko-KR" b="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View</a:t>
            </a:r>
            <a:r>
              <a:rPr lang="ko-KR" altLang="en-US" b="0" dirty="0"/>
              <a:t>에 집중한 라이브러리</a:t>
            </a:r>
            <a:endParaRPr lang="en-US" altLang="ko-KR" b="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MVC Pattern (Model-View-Controller)</a:t>
            </a:r>
            <a:r>
              <a:rPr lang="ko-KR" altLang="en-US" b="0" dirty="0"/>
              <a:t>의 단점 보완</a:t>
            </a:r>
            <a:endParaRPr lang="en-US" altLang="ko-KR" b="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ko-KR" altLang="en-US" b="0" dirty="0"/>
              <a:t>모델과 뷰의 수가 커질수록 </a:t>
            </a:r>
            <a:r>
              <a:rPr lang="en-US" altLang="ko-KR" b="0" dirty="0"/>
              <a:t>MVC</a:t>
            </a:r>
            <a:r>
              <a:rPr lang="ko-KR" altLang="en-US" dirty="0"/>
              <a:t> 패턴은 복잡해져 디버깅하기 어려움</a:t>
            </a:r>
            <a:endParaRPr lang="en-US" altLang="ko-KR" dirty="0"/>
          </a:p>
          <a:p>
            <a:pPr marL="285750" indent="-285750">
              <a:buFont typeface="Wingdings" pitchFamily="2" charset="2"/>
              <a:buChar char="v"/>
            </a:pPr>
            <a:r>
              <a:rPr lang="ko-KR" altLang="en-US" b="0" dirty="0" err="1"/>
              <a:t>리액트</a:t>
            </a:r>
            <a:r>
              <a:rPr lang="ko-KR" altLang="en-US" b="0" dirty="0"/>
              <a:t> </a:t>
            </a:r>
            <a:r>
              <a:rPr lang="ko-KR" altLang="en-US" b="0" dirty="0" err="1"/>
              <a:t>네이티브</a:t>
            </a:r>
            <a:r>
              <a:rPr lang="en-US" altLang="ko-KR" b="0" dirty="0"/>
              <a:t>(React Native)</a:t>
            </a:r>
            <a:r>
              <a:rPr lang="ko-KR" altLang="en-US" b="0" dirty="0"/>
              <a:t>로 모바일 앱 개발 가능</a:t>
            </a:r>
            <a:endParaRPr lang="en-US" altLang="ko-KR" b="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Chrome</a:t>
            </a:r>
            <a:r>
              <a:rPr lang="ko-KR" altLang="en-US" b="0" dirty="0"/>
              <a:t>을 통한 쉬운 디버깅 </a:t>
            </a: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5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01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>
                <a:solidFill>
                  <a:schemeClr val="bg1"/>
                </a:solidFill>
              </a:rPr>
              <a:t>란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9788699" y="289363"/>
            <a:ext cx="192392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What’s the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2050" name="Picture 2" descr="Should you use React.js - ITSG blog">
            <a:extLst>
              <a:ext uri="{FF2B5EF4-FFF2-40B4-BE49-F238E27FC236}">
                <a16:creationId xmlns:a16="http://schemas.microsoft.com/office/drawing/2014/main" id="{CF86DE55-B7B8-BE45-AE85-0A754BB409E5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74615" y="2068437"/>
            <a:ext cx="3628167" cy="272112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2217157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lvl="0" indent="-342900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Wingdings" pitchFamily="2" charset="2"/>
              <a:buChar char="v"/>
            </a:pPr>
            <a:r>
              <a:rPr lang="ko-KR" altLang="en-US" b="0" dirty="0"/>
              <a:t>전 세계적으로 </a:t>
            </a:r>
            <a:r>
              <a:rPr lang="en-US" altLang="ko-KR" b="0" dirty="0"/>
              <a:t>React</a:t>
            </a:r>
            <a:r>
              <a:rPr lang="ko-KR" altLang="en-US" b="0" dirty="0"/>
              <a:t>의 수요 ↑</a:t>
            </a:r>
            <a:endParaRPr lang="en-US" altLang="ko-KR" b="0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6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01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2.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 err="1">
                <a:solidFill>
                  <a:schemeClr val="bg1"/>
                </a:solidFill>
              </a:rPr>
              <a:t>를</a:t>
            </a:r>
            <a:r>
              <a:rPr lang="ko-KR" altLang="en-US" dirty="0">
                <a:solidFill>
                  <a:schemeClr val="bg1"/>
                </a:solidFill>
              </a:rPr>
              <a:t> 선택한 이유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9788699" y="289363"/>
            <a:ext cx="192392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What’s the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E9F11F0C-5BAE-6449-8B2C-127B12CB7D17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15985" y="1495158"/>
            <a:ext cx="9160030" cy="408265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061668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7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01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3. </a:t>
            </a:r>
            <a:r>
              <a:rPr lang="ko-KR" altLang="en-US" dirty="0">
                <a:solidFill>
                  <a:schemeClr val="bg1"/>
                </a:solidFill>
              </a:rPr>
              <a:t>다른 </a:t>
            </a:r>
            <a:r>
              <a:rPr lang="en-US" altLang="ko-KR" dirty="0">
                <a:solidFill>
                  <a:schemeClr val="bg1"/>
                </a:solidFill>
              </a:rPr>
              <a:t>Java Script</a:t>
            </a:r>
            <a:r>
              <a:rPr lang="ko-KR" altLang="en-US" dirty="0">
                <a:solidFill>
                  <a:schemeClr val="bg1"/>
                </a:solidFill>
              </a:rPr>
              <a:t> 프레임워크와 비교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8119974" y="289363"/>
            <a:ext cx="3592650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The comparison with other Frameworks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sp>
        <p:nvSpPr>
          <p:cNvPr id="9" name="Google Shape;206;p18">
            <a:extLst>
              <a:ext uri="{FF2B5EF4-FFF2-40B4-BE49-F238E27FC236}">
                <a16:creationId xmlns:a16="http://schemas.microsoft.com/office/drawing/2014/main" id="{120CDB70-EE48-9E48-97AA-63E5ECAED79C}"/>
              </a:ext>
            </a:extLst>
          </p:cNvPr>
          <p:cNvSpPr txBox="1">
            <a:spLocks noGrp="1"/>
          </p:cNvSpPr>
          <p:nvPr>
            <p:ph type="body" idx="1"/>
          </p:nvPr>
        </p:nvSpPr>
        <p:spPr>
          <a:xfrm>
            <a:off x="518000" y="1747812"/>
            <a:ext cx="3676629" cy="4489500"/>
          </a:xfrm>
          <a:prstGeom prst="rect">
            <a:avLst/>
          </a:prstGeom>
          <a:noFill/>
          <a:ln w="19050">
            <a:solidFill>
              <a:schemeClr val="bg2">
                <a:lumMod val="20000"/>
                <a:lumOff val="80000"/>
              </a:schemeClr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/>
              <a:t>웹 뿐만 아니라 앱 개발에도 사용</a:t>
            </a:r>
            <a:endParaRPr lang="en-US" altLang="ko-KR" b="0" dirty="0"/>
          </a:p>
          <a:p>
            <a:pPr marL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</a:pPr>
            <a:r>
              <a:rPr lang="en-US" altLang="ko-KR" b="0" dirty="0"/>
              <a:t>      (React Native)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/>
              <a:t>미국</a:t>
            </a:r>
            <a:r>
              <a:rPr lang="en-US" altLang="ko-KR" b="0" dirty="0"/>
              <a:t>/</a:t>
            </a:r>
            <a:r>
              <a:rPr lang="ko-KR" altLang="en-US" b="0" dirty="0"/>
              <a:t>캐나다에서 널리 사용</a:t>
            </a:r>
            <a:endParaRPr lang="en-US" altLang="ko-KR" b="0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/>
              <a:t>페이스북 지원</a:t>
            </a:r>
            <a:endParaRPr lang="en-US" altLang="ko-KR" b="0" dirty="0"/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Arial" panose="020B0604020202020204" pitchFamily="34" charset="0"/>
              <a:buChar char="•"/>
            </a:pPr>
            <a:r>
              <a:rPr lang="en-US" altLang="ko-KR" b="0" dirty="0"/>
              <a:t>Virtual DOM</a:t>
            </a:r>
          </a:p>
          <a:p>
            <a:pPr marL="285750" lvl="0" indent="-28575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Arial" panose="020B0604020202020204" pitchFamily="34" charset="0"/>
              <a:buChar char="•"/>
            </a:pPr>
            <a:r>
              <a:rPr lang="ko-KR" altLang="en-US" b="0" dirty="0" err="1"/>
              <a:t>단방향</a:t>
            </a:r>
            <a:r>
              <a:rPr lang="ko-KR" altLang="en-US" b="0" dirty="0"/>
              <a:t> 바인딩</a:t>
            </a:r>
            <a:endParaRPr b="0" dirty="0"/>
          </a:p>
        </p:txBody>
      </p:sp>
      <p:sp>
        <p:nvSpPr>
          <p:cNvPr id="10" name="Google Shape;207;p18">
            <a:extLst>
              <a:ext uri="{FF2B5EF4-FFF2-40B4-BE49-F238E27FC236}">
                <a16:creationId xmlns:a16="http://schemas.microsoft.com/office/drawing/2014/main" id="{9A658083-96A7-394B-9F30-D45CCACF8555}"/>
              </a:ext>
            </a:extLst>
          </p:cNvPr>
          <p:cNvSpPr txBox="1">
            <a:spLocks noGrp="1"/>
          </p:cNvSpPr>
          <p:nvPr>
            <p:ph type="body" idx="2"/>
          </p:nvPr>
        </p:nvSpPr>
        <p:spPr>
          <a:xfrm>
            <a:off x="518000" y="858776"/>
            <a:ext cx="3676629" cy="758900"/>
          </a:xfrm>
          <a:prstGeom prst="rect">
            <a:avLst/>
          </a:prstGeom>
          <a:solidFill>
            <a:schemeClr val="bg2">
              <a:lumMod val="20000"/>
              <a:lumOff val="80000"/>
            </a:schemeClr>
          </a:solidFill>
          <a:ln>
            <a:noFill/>
          </a:ln>
        </p:spPr>
        <p:txBody>
          <a:bodyPr spcFirstLastPara="1" wrap="square" lIns="91425" tIns="36000" rIns="91425" bIns="360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</a:pPr>
            <a:r>
              <a:rPr lang="en-US" sz="2800" dirty="0"/>
              <a:t>React</a:t>
            </a:r>
            <a:endParaRPr sz="2800" dirty="0"/>
          </a:p>
        </p:txBody>
      </p:sp>
      <p:sp>
        <p:nvSpPr>
          <p:cNvPr id="11" name="Google Shape;206;p18">
            <a:extLst>
              <a:ext uri="{FF2B5EF4-FFF2-40B4-BE49-F238E27FC236}">
                <a16:creationId xmlns:a16="http://schemas.microsoft.com/office/drawing/2014/main" id="{B58A57B1-320C-CA4F-A62E-E1BA116DCDBB}"/>
              </a:ext>
            </a:extLst>
          </p:cNvPr>
          <p:cNvSpPr txBox="1">
            <a:spLocks/>
          </p:cNvSpPr>
          <p:nvPr/>
        </p:nvSpPr>
        <p:spPr>
          <a:xfrm>
            <a:off x="4276997" y="1747812"/>
            <a:ext cx="3676629" cy="4489500"/>
          </a:xfrm>
          <a:prstGeom prst="rect">
            <a:avLst/>
          </a:prstGeom>
          <a:noFill/>
          <a:ln w="19050">
            <a:solidFill>
              <a:schemeClr val="bg2">
                <a:lumMod val="40000"/>
                <a:lumOff val="60000"/>
              </a:schemeClr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20"/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00"/>
              <a:buFont typeface="Calibri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000"/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en" altLang="ko-KR" b="0" dirty="0"/>
              <a:t>jQuery </a:t>
            </a:r>
            <a:r>
              <a:rPr lang="ko-KR" altLang="en-US" b="0" dirty="0"/>
              <a:t>등에 익숙한 개발자에게 유리</a:t>
            </a:r>
            <a:endParaRPr lang="en-US" altLang="ko-KR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dirty="0"/>
              <a:t>가볍고 빠른 개발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dirty="0"/>
              <a:t>가장 최신에 </a:t>
            </a:r>
            <a:r>
              <a:rPr lang="ko-KR" altLang="en-US" b="0" dirty="0" err="1"/>
              <a:t>릴리즈</a:t>
            </a:r>
            <a:r>
              <a:rPr lang="ko-KR" altLang="en-US" b="0" dirty="0"/>
              <a:t> 시작한 프레임워크</a:t>
            </a:r>
            <a:r>
              <a:rPr lang="en-US" altLang="ko-KR" b="0" dirty="0"/>
              <a:t>(2014</a:t>
            </a:r>
            <a:r>
              <a:rPr lang="ko-KR" altLang="en-US" b="0" dirty="0"/>
              <a:t>년</a:t>
            </a:r>
            <a:r>
              <a:rPr lang="en-US" altLang="ko-KR" b="0" dirty="0"/>
              <a:t>) </a:t>
            </a:r>
            <a:r>
              <a:rPr lang="en" altLang="ko-KR" b="0" dirty="0"/>
              <a:t>Virtual Dom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" b="0" dirty="0"/>
          </a:p>
        </p:txBody>
      </p:sp>
      <p:sp>
        <p:nvSpPr>
          <p:cNvPr id="12" name="Google Shape;207;p18">
            <a:extLst>
              <a:ext uri="{FF2B5EF4-FFF2-40B4-BE49-F238E27FC236}">
                <a16:creationId xmlns:a16="http://schemas.microsoft.com/office/drawing/2014/main" id="{E91962C9-77C3-6649-9BDF-2FE0F2E9909A}"/>
              </a:ext>
            </a:extLst>
          </p:cNvPr>
          <p:cNvSpPr txBox="1">
            <a:spLocks/>
          </p:cNvSpPr>
          <p:nvPr/>
        </p:nvSpPr>
        <p:spPr>
          <a:xfrm>
            <a:off x="4276997" y="858776"/>
            <a:ext cx="3676629" cy="758900"/>
          </a:xfrm>
          <a:prstGeom prst="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txBody>
          <a:bodyPr spcFirstLastPara="1" wrap="square" lIns="91425" tIns="36000" rIns="91425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</a:pPr>
            <a:r>
              <a:rPr lang="en-US" sz="2800" dirty="0"/>
              <a:t>Vue</a:t>
            </a:r>
          </a:p>
        </p:txBody>
      </p:sp>
      <p:sp>
        <p:nvSpPr>
          <p:cNvPr id="13" name="Google Shape;206;p18">
            <a:extLst>
              <a:ext uri="{FF2B5EF4-FFF2-40B4-BE49-F238E27FC236}">
                <a16:creationId xmlns:a16="http://schemas.microsoft.com/office/drawing/2014/main" id="{5C26FACB-8E05-A94B-90B3-2AC9B419B114}"/>
              </a:ext>
            </a:extLst>
          </p:cNvPr>
          <p:cNvSpPr txBox="1">
            <a:spLocks/>
          </p:cNvSpPr>
          <p:nvPr/>
        </p:nvSpPr>
        <p:spPr>
          <a:xfrm>
            <a:off x="8035995" y="1747812"/>
            <a:ext cx="3676629" cy="4489500"/>
          </a:xfrm>
          <a:prstGeom prst="rect">
            <a:avLst/>
          </a:prstGeom>
          <a:noFill/>
          <a:ln w="19050">
            <a:solidFill>
              <a:schemeClr val="bg2">
                <a:lumMod val="60000"/>
                <a:lumOff val="40000"/>
              </a:schemeClr>
            </a:solidFill>
          </a:ln>
        </p:spPr>
        <p:txBody>
          <a:bodyPr spcFirstLastPara="1" wrap="square" lIns="91425" tIns="45700" rIns="91425" bIns="4570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20"/>
              <a:buFont typeface="Calibri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200"/>
              <a:buFont typeface="Calibri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100"/>
              <a:buFont typeface="Calibri"/>
              <a:buNone/>
              <a:defRPr sz="11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rgbClr val="2D3D73"/>
              </a:buClr>
              <a:buSzPts val="1000"/>
              <a:buFont typeface="Calibri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dirty="0"/>
              <a:t>가장 체계적이고 잘 정리되어있는 문서</a:t>
            </a:r>
            <a:endParaRPr lang="en" altLang="ko-KR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dirty="0"/>
              <a:t>구글 지원</a:t>
            </a:r>
            <a:endParaRPr lang="en-US" altLang="ko-KR" b="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ko-KR" altLang="en-US" b="0" dirty="0"/>
              <a:t>가장 체계적이고 잘 정리되어있는 문서</a:t>
            </a:r>
            <a:endParaRPr lang="en" b="0" dirty="0"/>
          </a:p>
        </p:txBody>
      </p:sp>
      <p:sp>
        <p:nvSpPr>
          <p:cNvPr id="14" name="Google Shape;207;p18">
            <a:extLst>
              <a:ext uri="{FF2B5EF4-FFF2-40B4-BE49-F238E27FC236}">
                <a16:creationId xmlns:a16="http://schemas.microsoft.com/office/drawing/2014/main" id="{F69838B5-D3EA-B040-8793-DC3DA78E79FA}"/>
              </a:ext>
            </a:extLst>
          </p:cNvPr>
          <p:cNvSpPr txBox="1">
            <a:spLocks/>
          </p:cNvSpPr>
          <p:nvPr/>
        </p:nvSpPr>
        <p:spPr>
          <a:xfrm>
            <a:off x="8035995" y="858776"/>
            <a:ext cx="3676629" cy="758900"/>
          </a:xfrm>
          <a:prstGeom prst="rect">
            <a:avLst/>
          </a:prstGeom>
          <a:solidFill>
            <a:schemeClr val="bg2">
              <a:lumMod val="60000"/>
              <a:lumOff val="40000"/>
            </a:schemeClr>
          </a:solidFill>
          <a:ln>
            <a:noFill/>
          </a:ln>
        </p:spPr>
        <p:txBody>
          <a:bodyPr spcFirstLastPara="1" wrap="square" lIns="91425" tIns="36000" rIns="91425" bIns="360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indent="0" algn="ctr">
              <a:spcBef>
                <a:spcPts val="0"/>
              </a:spcBef>
            </a:pPr>
            <a:r>
              <a:rPr lang="en-US" sz="2800" dirty="0"/>
              <a:t>Angular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8A485B29-78F3-D040-BE66-2C5D957443FF}"/>
              </a:ext>
            </a:extLst>
          </p:cNvPr>
          <p:cNvSpPr/>
          <p:nvPr/>
        </p:nvSpPr>
        <p:spPr>
          <a:xfrm>
            <a:off x="518000" y="4457879"/>
            <a:ext cx="7435626" cy="6199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-US" altLang="ko-Kore-KR" dirty="0"/>
              <a:t>Virtual DOM</a:t>
            </a:r>
            <a:endParaRPr kumimoji="1" lang="ko-Kore-KR" altLang="en-US" dirty="0"/>
          </a:p>
        </p:txBody>
      </p:sp>
      <p:sp>
        <p:nvSpPr>
          <p:cNvPr id="17" name="직사각형 16">
            <a:extLst>
              <a:ext uri="{FF2B5EF4-FFF2-40B4-BE49-F238E27FC236}">
                <a16:creationId xmlns:a16="http://schemas.microsoft.com/office/drawing/2014/main" id="{9CDADECF-6D5C-DC44-BA1B-E050AB4CF2BE}"/>
              </a:ext>
            </a:extLst>
          </p:cNvPr>
          <p:cNvSpPr/>
          <p:nvPr/>
        </p:nvSpPr>
        <p:spPr>
          <a:xfrm>
            <a:off x="4276998" y="5207947"/>
            <a:ext cx="7435626" cy="619932"/>
          </a:xfrm>
          <a:prstGeom prst="rect">
            <a:avLst/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ko-KR" altLang="en-US" dirty="0"/>
              <a:t>양방향 데이터 바인딩</a:t>
            </a:r>
            <a:endParaRPr kumimoji="1" lang="ko-Kore-KR" altLang="en-US" dirty="0"/>
          </a:p>
        </p:txBody>
      </p:sp>
    </p:spTree>
    <p:extLst>
      <p:ext uri="{BB962C8B-B14F-4D97-AF65-F5344CB8AC3E}">
        <p14:creationId xmlns:p14="http://schemas.microsoft.com/office/powerpoint/2010/main" val="334590815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2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6" name="Google Shape;206;p18"/>
          <p:cNvSpPr txBox="1">
            <a:spLocks noGrp="1"/>
          </p:cNvSpPr>
          <p:nvPr>
            <p:ph type="body" idx="1"/>
          </p:nvPr>
        </p:nvSpPr>
        <p:spPr>
          <a:xfrm>
            <a:off x="518000" y="889888"/>
            <a:ext cx="11194624" cy="529319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indent="0"/>
            <a:r>
              <a:rPr lang="ko-KR" altLang="en-US" sz="2000" dirty="0"/>
              <a:t>가상 </a:t>
            </a:r>
            <a:r>
              <a:rPr lang="en-US" altLang="ko-KR" sz="2000" dirty="0"/>
              <a:t>DOM(Virtual DOM)</a:t>
            </a:r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DOM (Document Object Model) 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ko-KR" b="0" dirty="0"/>
              <a:t>HTML</a:t>
            </a:r>
            <a:r>
              <a:rPr lang="ko-KR" altLang="en-US" b="0" dirty="0"/>
              <a:t>문서를 위한 </a:t>
            </a:r>
            <a:r>
              <a:rPr lang="en-US" altLang="ko-KR" b="0" dirty="0"/>
              <a:t>API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ko-KR" altLang="en-US" dirty="0"/>
              <a:t>웹 페이지를 스크립트 또는 프로그래밍 언어들에서 사용될 수 있게 연결시켜주는 역할</a:t>
            </a:r>
            <a:endParaRPr lang="en-US" altLang="ko-KR" b="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ko-KR" altLang="en-US" b="0" dirty="0"/>
              <a:t>문서 구조</a:t>
            </a:r>
            <a:r>
              <a:rPr lang="en-US" altLang="ko-KR" b="0" dirty="0"/>
              <a:t>, </a:t>
            </a:r>
            <a:r>
              <a:rPr lang="ko-KR" altLang="en-US" b="0" dirty="0"/>
              <a:t>스타일</a:t>
            </a:r>
            <a:r>
              <a:rPr lang="en-US" altLang="ko-KR" b="0" dirty="0"/>
              <a:t>, </a:t>
            </a:r>
            <a:r>
              <a:rPr lang="ko-KR" altLang="en-US" b="0" dirty="0"/>
              <a:t>내용 등을 변경할 수 있도록 함</a:t>
            </a:r>
            <a:endParaRPr lang="en" altLang="ko-KR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" altLang="ko-KR" dirty="0"/>
              <a:t>DOM</a:t>
            </a:r>
            <a:r>
              <a:rPr lang="ko-KR" altLang="en-US" dirty="0"/>
              <a:t>을 만들 때마다 </a:t>
            </a:r>
            <a:r>
              <a:rPr lang="en-US" altLang="ko-KR" dirty="0"/>
              <a:t>Rendering</a:t>
            </a:r>
            <a:r>
              <a:rPr lang="ko-KR" altLang="en-US" dirty="0"/>
              <a:t>을 전부 다시 해야 함 → 비효율적</a:t>
            </a:r>
          </a:p>
          <a:p>
            <a:pPr marL="742950" lvl="1" indent="-285750">
              <a:buFont typeface="Wingdings" pitchFamily="2" charset="2"/>
              <a:buChar char="v"/>
            </a:pPr>
            <a:endParaRPr lang="en-US" altLang="ko-KR" sz="1800" dirty="0"/>
          </a:p>
          <a:p>
            <a:pPr marL="285750" indent="-285750">
              <a:buFont typeface="Wingdings" pitchFamily="2" charset="2"/>
              <a:buChar char="v"/>
            </a:pPr>
            <a:r>
              <a:rPr lang="en-US" altLang="ko-KR" b="0" dirty="0"/>
              <a:t>Virtual DOM</a:t>
            </a:r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ko-KR" b="0" dirty="0"/>
              <a:t>DOM</a:t>
            </a:r>
            <a:r>
              <a:rPr lang="ko-KR" altLang="en-US" b="0" dirty="0"/>
              <a:t>의 비효율성을 개선하기 위한 대안</a:t>
            </a:r>
            <a:endParaRPr lang="en-US" altLang="ko-KR" b="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ko-KR" dirty="0"/>
              <a:t>DOM</a:t>
            </a:r>
            <a:r>
              <a:rPr lang="ko-KR" altLang="en-US" dirty="0"/>
              <a:t>에서 수행해야 할 모든 변경 사항을 </a:t>
            </a:r>
            <a:r>
              <a:rPr lang="ko-KR" altLang="en-US" dirty="0" err="1"/>
              <a:t>가상돔</a:t>
            </a:r>
            <a:r>
              <a:rPr lang="en-US" altLang="ko-KR" dirty="0"/>
              <a:t>(virtual DOM)</a:t>
            </a:r>
            <a:r>
              <a:rPr lang="ko-KR" altLang="en-US" dirty="0"/>
              <a:t>에서 수행한 다음 실제 </a:t>
            </a:r>
            <a:r>
              <a:rPr lang="en-US" altLang="ko-KR" dirty="0"/>
              <a:t>DOM</a:t>
            </a:r>
            <a:r>
              <a:rPr lang="ko-KR" altLang="en-US" dirty="0"/>
              <a:t>에 전달</a:t>
            </a:r>
            <a:endParaRPr lang="en-US" altLang="ko-KR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ko-KR" b="0" dirty="0"/>
              <a:t>Rendering </a:t>
            </a:r>
            <a:r>
              <a:rPr lang="ko-KR" altLang="en-US" b="0" dirty="0"/>
              <a:t>계산 감소</a:t>
            </a:r>
            <a:endParaRPr lang="en-US" altLang="ko-KR" b="0" dirty="0"/>
          </a:p>
          <a:p>
            <a:pPr marL="742950" lvl="1" indent="-285750">
              <a:buFont typeface="Wingdings" pitchFamily="2" charset="2"/>
              <a:buChar char="v"/>
            </a:pPr>
            <a:r>
              <a:rPr lang="en-US" altLang="ko-KR" dirty="0"/>
              <a:t>DOM </a:t>
            </a:r>
            <a:r>
              <a:rPr lang="ko-KR" altLang="en-US" dirty="0"/>
              <a:t>관리를 자동화 </a:t>
            </a:r>
            <a:r>
              <a:rPr lang="en-US" altLang="ko-KR" dirty="0"/>
              <a:t>:</a:t>
            </a:r>
            <a:r>
              <a:rPr lang="ko-KR" altLang="en-US" dirty="0"/>
              <a:t> 변경할 부분과 변경하지 않는 부분 구분</a:t>
            </a:r>
            <a:endParaRPr lang="en-US" altLang="ko-KR" dirty="0"/>
          </a:p>
        </p:txBody>
      </p:sp>
      <p:sp>
        <p:nvSpPr>
          <p:cNvPr id="208" name="Google Shape;208;p18"/>
          <p:cNvSpPr txBox="1">
            <a:spLocks noGrp="1"/>
          </p:cNvSpPr>
          <p:nvPr>
            <p:ph type="sldNum" idx="12"/>
          </p:nvPr>
        </p:nvSpPr>
        <p:spPr>
          <a:xfrm>
            <a:off x="10704512" y="6496813"/>
            <a:ext cx="57728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8</a:t>
            </a:fld>
            <a:endParaRPr/>
          </a:p>
        </p:txBody>
      </p:sp>
      <p:sp>
        <p:nvSpPr>
          <p:cNvPr id="209" name="Google Shape;209;p18"/>
          <p:cNvSpPr txBox="1">
            <a:spLocks noGrp="1"/>
          </p:cNvSpPr>
          <p:nvPr>
            <p:ph type="title"/>
          </p:nvPr>
        </p:nvSpPr>
        <p:spPr>
          <a:xfrm>
            <a:off x="518000" y="188640"/>
            <a:ext cx="11194624" cy="540000"/>
          </a:xfrm>
          <a:prstGeom prst="rect">
            <a:avLst/>
          </a:prstGeom>
          <a:solidFill>
            <a:schemeClr val="accent5">
              <a:lumMod val="50000"/>
            </a:schemeClr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</a:pPr>
            <a:r>
              <a:rPr lang="en-US" altLang="ko-KR" dirty="0">
                <a:solidFill>
                  <a:schemeClr val="bg1"/>
                </a:solidFill>
              </a:rPr>
              <a:t>2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–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>
                <a:solidFill>
                  <a:schemeClr val="bg1"/>
                </a:solidFill>
              </a:rPr>
              <a:t>1.</a:t>
            </a:r>
            <a:r>
              <a:rPr lang="ko-KR" altLang="en-US" dirty="0">
                <a:solidFill>
                  <a:schemeClr val="bg1"/>
                </a:solidFill>
              </a:rPr>
              <a:t> </a:t>
            </a:r>
            <a:r>
              <a:rPr lang="en-US" altLang="ko-KR" dirty="0" err="1">
                <a:solidFill>
                  <a:schemeClr val="bg1"/>
                </a:solidFill>
              </a:rPr>
              <a:t>React.js</a:t>
            </a:r>
            <a:r>
              <a:rPr lang="ko-KR" altLang="en-US" dirty="0">
                <a:solidFill>
                  <a:schemeClr val="bg1"/>
                </a:solidFill>
              </a:rPr>
              <a:t>란</a:t>
            </a:r>
            <a:r>
              <a:rPr lang="en-US" altLang="ko-KR" dirty="0">
                <a:solidFill>
                  <a:schemeClr val="bg1"/>
                </a:solidFill>
              </a:rPr>
              <a:t>?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47F88E0-C16A-8D46-8315-055421BF9A2F}"/>
              </a:ext>
            </a:extLst>
          </p:cNvPr>
          <p:cNvSpPr txBox="1"/>
          <p:nvPr/>
        </p:nvSpPr>
        <p:spPr>
          <a:xfrm>
            <a:off x="9788699" y="289363"/>
            <a:ext cx="1923925" cy="338554"/>
          </a:xfrm>
          <a:prstGeom prst="rect">
            <a:avLst/>
          </a:prstGeom>
          <a:noFill/>
        </p:spPr>
        <p:txBody>
          <a:bodyPr wrap="none" rtlCol="0" anchor="ctr">
            <a:spAutoFit/>
          </a:bodyPr>
          <a:lstStyle/>
          <a:p>
            <a:pPr algn="r"/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What’s the </a:t>
            </a:r>
            <a:r>
              <a:rPr kumimoji="1" lang="en-US" altLang="ko-Kore-KR" sz="1600" b="1" dirty="0" err="1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React.js</a:t>
            </a:r>
            <a:r>
              <a:rPr kumimoji="1" lang="en-US" altLang="ko-Kore-KR" sz="1600" b="1" dirty="0">
                <a:solidFill>
                  <a:schemeClr val="bg1"/>
                </a:solidFill>
                <a:latin typeface="Calibri" panose="020F0502020204030204" pitchFamily="34" charset="0"/>
                <a:cs typeface="Calibri" panose="020F0502020204030204" pitchFamily="34" charset="0"/>
              </a:rPr>
              <a:t>?</a:t>
            </a:r>
            <a:endParaRPr kumimoji="1" lang="ko-Kore-KR" altLang="en-US" sz="1600" b="1" dirty="0">
              <a:solidFill>
                <a:schemeClr val="bg1"/>
              </a:solidFill>
              <a:latin typeface="Calibri" panose="020F0502020204030204" pitchFamily="34" charset="0"/>
              <a:cs typeface="Calibri" panose="020F0502020204030204" pitchFamily="34" charset="0"/>
            </a:endParaRPr>
          </a:p>
        </p:txBody>
      </p:sp>
      <p:pic>
        <p:nvPicPr>
          <p:cNvPr id="1026" name="Picture 2">
            <a:extLst>
              <a:ext uri="{FF2B5EF4-FFF2-40B4-BE49-F238E27FC236}">
                <a16:creationId xmlns:a16="http://schemas.microsoft.com/office/drawing/2014/main" id="{CEACC424-3295-F345-9317-761883DEE76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8177871" y="1611085"/>
            <a:ext cx="3496129" cy="136212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6526162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90" name="Google Shape;190;p16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12192000" cy="6858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1" name="Google Shape;191;p16"/>
          <p:cNvSpPr txBox="1">
            <a:spLocks noGrp="1"/>
          </p:cNvSpPr>
          <p:nvPr>
            <p:ph type="ctrTitle"/>
          </p:nvPr>
        </p:nvSpPr>
        <p:spPr>
          <a:xfrm>
            <a:off x="119336" y="2915445"/>
            <a:ext cx="6984776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2828"/>
              </a:buClr>
              <a:buSzPts val="3200"/>
              <a:buFont typeface="Calibri"/>
              <a:buNone/>
            </a:pPr>
            <a:r>
              <a:rPr lang="en-US" sz="3200"/>
              <a:t>결과(90%)</a:t>
            </a:r>
            <a:endParaRPr sz="3200"/>
          </a:p>
        </p:txBody>
      </p:sp>
      <p:sp>
        <p:nvSpPr>
          <p:cNvPr id="192" name="Google Shape;192;p16"/>
          <p:cNvSpPr txBox="1">
            <a:spLocks noGrp="1"/>
          </p:cNvSpPr>
          <p:nvPr>
            <p:ph type="subTitle" idx="1"/>
          </p:nvPr>
        </p:nvSpPr>
        <p:spPr>
          <a:xfrm>
            <a:off x="119336" y="5330033"/>
            <a:ext cx="6984776" cy="90656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533400" lvl="0" indent="-4762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FADC7"/>
              </a:buClr>
              <a:buSzPts val="2000"/>
              <a:buNone/>
            </a:pPr>
            <a:endParaRPr sz="2000"/>
          </a:p>
        </p:txBody>
      </p:sp>
      <p:sp>
        <p:nvSpPr>
          <p:cNvPr id="193" name="Google Shape;193;p16"/>
          <p:cNvSpPr txBox="1"/>
          <p:nvPr/>
        </p:nvSpPr>
        <p:spPr>
          <a:xfrm>
            <a:off x="2419564" y="1149887"/>
            <a:ext cx="2342309" cy="264687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6600" b="1">
                <a:solidFill>
                  <a:srgbClr val="BFBFBF"/>
                </a:solidFill>
                <a:latin typeface="Calibri"/>
                <a:ea typeface="Calibri"/>
                <a:cs typeface="Calibri"/>
                <a:sym typeface="Calibri"/>
              </a:rPr>
              <a:t>02</a:t>
            </a:r>
            <a:endParaRPr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ustom Design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Thème Offic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427</TotalTime>
  <Words>763</Words>
  <Application>Microsoft Macintosh PowerPoint</Application>
  <PresentationFormat>와이드스크린</PresentationFormat>
  <Paragraphs>236</Paragraphs>
  <Slides>18</Slides>
  <Notes>18</Notes>
  <HiddenSlides>1</HiddenSlides>
  <MMClips>0</MMClips>
  <ScaleCrop>false</ScaleCrop>
  <HeadingPairs>
    <vt:vector size="6" baseType="variant">
      <vt:variant>
        <vt:lpstr>사용한 글꼴</vt:lpstr>
      </vt:variant>
      <vt:variant>
        <vt:i4>7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18</vt:i4>
      </vt:variant>
    </vt:vector>
  </HeadingPairs>
  <TitlesOfParts>
    <vt:vector size="26" baseType="lpstr">
      <vt:lpstr>Gill Sans</vt:lpstr>
      <vt:lpstr>Noto Sans Symbols</vt:lpstr>
      <vt:lpstr>Malgun Gothic</vt:lpstr>
      <vt:lpstr>Calibri</vt:lpstr>
      <vt:lpstr>Arial</vt:lpstr>
      <vt:lpstr>Wingdings</vt:lpstr>
      <vt:lpstr>Corsiva</vt:lpstr>
      <vt:lpstr>Custom Design</vt:lpstr>
      <vt:lpstr>2020 역량평가_고가영</vt:lpstr>
      <vt:lpstr>PowerPoint 프레젠테이션</vt:lpstr>
      <vt:lpstr>목표(10%)</vt:lpstr>
      <vt:lpstr>Goals to achieve in 2020 </vt:lpstr>
      <vt:lpstr>01 – 1. React.js란?</vt:lpstr>
      <vt:lpstr>01 – 2. React.js를 선택한 이유</vt:lpstr>
      <vt:lpstr>01 – 3. 다른 Java Script 프레임워크와 비교</vt:lpstr>
      <vt:lpstr>2 – 1. React.js란?</vt:lpstr>
      <vt:lpstr>결과(90%)</vt:lpstr>
      <vt:lpstr>02 – 1. React.js를 활용한 웹 프로젝트 개발</vt:lpstr>
      <vt:lpstr>02 – 2. React.js를 활용한 웹 프로젝트 개발</vt:lpstr>
      <vt:lpstr>02 – 3. React.js를 활용한 웹 프로젝트 개발</vt:lpstr>
      <vt:lpstr>02 – 4. React.js를 활용한 웹 프로젝트 개발</vt:lpstr>
      <vt:lpstr>02 – 5. React.js를 활용한 웹 프로젝트 개발</vt:lpstr>
      <vt:lpstr>02 – 6. React.js를 활용한 웹 프로젝트 개발</vt:lpstr>
      <vt:lpstr>Wrap-up</vt:lpstr>
      <vt:lpstr>03. 마무리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2020 역량평가_고가영</dc:title>
  <cp:lastModifiedBy>qqo</cp:lastModifiedBy>
  <cp:revision>57</cp:revision>
  <dcterms:modified xsi:type="dcterms:W3CDTF">2020-12-10T14:02:08Z</dcterms:modified>
</cp:coreProperties>
</file>